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7" r:id="rId2"/>
    <p:sldId id="384" r:id="rId3"/>
    <p:sldId id="365" r:id="rId4"/>
    <p:sldId id="366" r:id="rId5"/>
    <p:sldId id="367" r:id="rId6"/>
    <p:sldId id="369" r:id="rId7"/>
    <p:sldId id="370" r:id="rId8"/>
    <p:sldId id="372" r:id="rId9"/>
    <p:sldId id="373" r:id="rId10"/>
    <p:sldId id="374" r:id="rId11"/>
    <p:sldId id="375" r:id="rId12"/>
    <p:sldId id="376" r:id="rId13"/>
    <p:sldId id="389" r:id="rId14"/>
    <p:sldId id="391" r:id="rId15"/>
    <p:sldId id="377" r:id="rId16"/>
    <p:sldId id="378" r:id="rId17"/>
    <p:sldId id="379" r:id="rId18"/>
    <p:sldId id="380" r:id="rId19"/>
    <p:sldId id="390" r:id="rId20"/>
    <p:sldId id="392" r:id="rId21"/>
    <p:sldId id="381" r:id="rId22"/>
    <p:sldId id="382" r:id="rId23"/>
    <p:sldId id="383" r:id="rId24"/>
    <p:sldId id="387" r:id="rId25"/>
    <p:sldId id="388" r:id="rId26"/>
    <p:sldId id="385" r:id="rId27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5" autoAdjust="0"/>
  </p:normalViewPr>
  <p:slideViewPr>
    <p:cSldViewPr>
      <p:cViewPr varScale="1">
        <p:scale>
          <a:sx n="81" d="100"/>
          <a:sy n="81" d="100"/>
        </p:scale>
        <p:origin x="-10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0180-3954-4FDE-955C-03FC713CFE5D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11EC-1282-42C9-A22E-B05B20A72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8B8C-EA9C-401F-BA89-EBCFA37F89B3}" type="slidenum">
              <a:rPr lang="pt-PT">
                <a:solidFill>
                  <a:prstClr val="black"/>
                </a:solidFill>
              </a:rPr>
              <a:pPr/>
              <a:t>14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programa de navegação: segundo o Glossário da Informação.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A90B9-BDCB-4258-9766-17F4B8FE7BCC}" type="slidenum">
              <a:rPr lang="pt-PT"/>
              <a:pPr/>
              <a:t>17</a:t>
            </a:fld>
            <a:endParaRPr lang="pt-PT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Quanto maior for o envolvimento do sujeito melhor.</a:t>
            </a:r>
          </a:p>
          <a:p>
            <a:pPr eaLnBrk="1" hangingPunct="1"/>
            <a:r>
              <a:rPr lang="pt-PT" smtClean="0"/>
              <a:t>Preenche e verifica: quest de escolha múltipla; hotpotatoes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8B8C-EA9C-401F-BA89-EBCFA37F89B3}" type="slidenum">
              <a:rPr lang="pt-PT">
                <a:solidFill>
                  <a:prstClr val="black"/>
                </a:solidFill>
              </a:rPr>
              <a:pPr/>
              <a:t>19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programa de navegação: segundo o Glossário da Informação.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8B8C-EA9C-401F-BA89-EBCFA37F89B3}" type="slidenum">
              <a:rPr lang="pt-PT">
                <a:solidFill>
                  <a:prstClr val="black"/>
                </a:solidFill>
              </a:rPr>
              <a:pPr/>
              <a:t>20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programa de navegação: segundo o Glossário da Informação.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C7B2D-9043-4D09-8563-52B6078E9C46}" type="slidenum">
              <a:rPr lang="pt-PT"/>
              <a:pPr/>
              <a:t>23</a:t>
            </a:fld>
            <a:endParaRPr lang="pt-P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dirty="0" smtClean="0"/>
              <a:t>Não me faça pensar!</a:t>
            </a:r>
          </a:p>
          <a:p>
            <a:pPr eaLnBrk="1" hangingPunct="1"/>
            <a:r>
              <a:rPr lang="pt-PT" dirty="0" smtClean="0"/>
              <a:t>O utilizador deve ser capaz de responder a:</a:t>
            </a:r>
          </a:p>
          <a:p>
            <a:pPr lvl="1" eaLnBrk="1" hangingPunct="1"/>
            <a:r>
              <a:rPr lang="pt-PT" dirty="0" smtClean="0"/>
              <a:t>Que site é este?</a:t>
            </a:r>
          </a:p>
          <a:p>
            <a:pPr lvl="1" eaLnBrk="1" hangingPunct="1"/>
            <a:r>
              <a:rPr lang="pt-PT" dirty="0" smtClean="0"/>
              <a:t>Em que página estou?</a:t>
            </a:r>
          </a:p>
          <a:p>
            <a:pPr lvl="1" eaLnBrk="1" hangingPunct="1"/>
            <a:r>
              <a:rPr lang="pt-PT" dirty="0" smtClean="0"/>
              <a:t>Quais são as secções principais deste site?</a:t>
            </a:r>
          </a:p>
          <a:p>
            <a:pPr lvl="1" eaLnBrk="1" hangingPunct="1"/>
            <a:r>
              <a:rPr lang="pt-PT" dirty="0" smtClean="0"/>
              <a:t>Quais são as minhas opções neste nível?</a:t>
            </a:r>
          </a:p>
          <a:p>
            <a:pPr lvl="1" eaLnBrk="1" hangingPunct="1"/>
            <a:r>
              <a:rPr lang="pt-PT" dirty="0" smtClean="0"/>
              <a:t>Como posso procurar …?   (</a:t>
            </a:r>
            <a:r>
              <a:rPr lang="pt-PT" dirty="0" err="1" smtClean="0"/>
              <a:t>Krug</a:t>
            </a:r>
            <a:r>
              <a:rPr lang="pt-PT" dirty="0" smtClean="0"/>
              <a:t>, 2001)</a:t>
            </a:r>
          </a:p>
          <a:p>
            <a:pPr eaLnBrk="1" hangingPunct="1"/>
            <a:endParaRPr lang="pt-PT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8B8C-EA9C-401F-BA89-EBCFA37F89B3}" type="slidenum">
              <a:rPr lang="pt-PT">
                <a:solidFill>
                  <a:prstClr val="black"/>
                </a:solidFill>
              </a:rPr>
              <a:pPr/>
              <a:t>24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programa de navegação: segundo o Glossário da Informação.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8B8C-EA9C-401F-BA89-EBCFA37F89B3}" type="slidenum">
              <a:rPr lang="pt-PT">
                <a:solidFill>
                  <a:prstClr val="black"/>
                </a:solidFill>
              </a:rPr>
              <a:pPr/>
              <a:t>25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programa de navegação: segundo o Glossário da Informação.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2BF17-B264-4B1C-A3F9-5A54C5E8D1CB}" type="slidenum">
              <a:rPr lang="pt-PT"/>
              <a:pPr/>
              <a:t>3</a:t>
            </a:fld>
            <a:endParaRPr lang="pt-PT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z="1400" smtClean="0"/>
              <a:t>3 orientações (Nilsen, 2000) para escrever para a Web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39A2D-FCC8-4A0D-8409-1716AE1176D2}" type="slidenum">
              <a:rPr lang="pt-PT"/>
              <a:pPr/>
              <a:t>4</a:t>
            </a:fld>
            <a:endParaRPr lang="pt-P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 not use absolute font sizes (Nielsen, 2000: 84).</a:t>
            </a:r>
          </a:p>
          <a:p>
            <a:pPr eaLnBrk="1" hangingPunct="1"/>
            <a:r>
              <a:rPr lang="pt-PT" smtClean="0"/>
              <a:t>Deve-se poder alterar o tamanho do texto no browser – revistas online, por vezes, torna-se cansativo.</a:t>
            </a:r>
            <a:endParaRPr lang="en-US" smtClean="0"/>
          </a:p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D4156-A402-413D-BB93-2474096EE5F3}" type="slidenum">
              <a:rPr lang="pt-PT"/>
              <a:pPr/>
              <a:t>7</a:t>
            </a:fld>
            <a:endParaRPr lang="pt-PT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pt-PT" smtClean="0"/>
              <a:t>Preencher e verificar ((feedback imediato) – escolha múltipla, hotpotatoes</a:t>
            </a:r>
          </a:p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FAD07-6044-4D1F-A3E1-CED35C0F88E4}" type="slidenum">
              <a:rPr lang="pt-PT"/>
              <a:pPr/>
              <a:t>8</a:t>
            </a:fld>
            <a:endParaRPr lang="pt-PT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ISO/IEC 9126-1 (2001)-define as características e sub-características</a:t>
            </a:r>
          </a:p>
          <a:p>
            <a:pPr eaLnBrk="1" hangingPunct="1"/>
            <a:r>
              <a:rPr lang="pt-PT" smtClean="0"/>
              <a:t>Modelo para produto de software.</a:t>
            </a:r>
          </a:p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537D3-9529-47DA-BF8D-89A56501B747}" type="slidenum">
              <a:rPr lang="pt-PT"/>
              <a:pPr/>
              <a:t>9</a:t>
            </a:fld>
            <a:endParaRPr lang="pt-P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pt-PT" smtClean="0"/>
          </a:p>
          <a:p>
            <a:pPr lvl="1" eaLnBrk="1" hangingPunct="1"/>
            <a:endParaRPr lang="pt-PT" smtClean="0"/>
          </a:p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44824-61BB-43CB-9672-D948A5A7ADCA}" type="slidenum">
              <a:rPr lang="pt-PT"/>
              <a:pPr/>
              <a:t>10</a:t>
            </a:fld>
            <a:endParaRPr lang="pt-PT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Professores: Lesson Planet; DiscoverySchool</a:t>
            </a:r>
          </a:p>
          <a:p>
            <a:pPr eaLnBrk="1" hangingPunct="1"/>
            <a:r>
              <a:rPr lang="pt-PT" smtClean="0"/>
              <a:t>Actividades para os alunos: Learning Planet, Funbrain.com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8B8C-EA9C-401F-BA89-EBCFA37F89B3}" type="slidenum">
              <a:rPr lang="pt-PT"/>
              <a:pPr/>
              <a:t>12</a:t>
            </a:fld>
            <a:endParaRPr lang="pt-PT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dirty="0" smtClean="0"/>
              <a:t>programa de navegação: segundo o Glossário da Informação.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8B8C-EA9C-401F-BA89-EBCFA37F89B3}" type="slidenum">
              <a:rPr lang="pt-PT">
                <a:solidFill>
                  <a:prstClr val="black"/>
                </a:solidFill>
              </a:rPr>
              <a:pPr/>
              <a:t>13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programa de navegação: segundo o Glossário da Informação.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2" descr="L:\WD SmartWare.swstor\JRL-PC\Volume.3b554244.debe.11df.af8b.806e6f6e6963\Users\JrL\Pictures\logoU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864096" cy="884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onacionaldeleitura.gov.pt/index1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p.p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figueirodosvinhos.com.p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ac@iep.uminho.p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wdis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sibilidade.gov.pt/webax/examinator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ayloranne30.files.wordpress.com/2011/03/multi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3312368" cy="33123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771555"/>
            <a:ext cx="4244008" cy="1372321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Edição multimédia</a:t>
            </a:r>
            <a:br>
              <a:rPr lang="pt-PT" dirty="0" smtClean="0">
                <a:solidFill>
                  <a:srgbClr val="FF0000"/>
                </a:solidFill>
              </a:rPr>
            </a:br>
            <a:r>
              <a:rPr lang="pt-PT" dirty="0" smtClean="0">
                <a:solidFill>
                  <a:srgbClr val="FF0000"/>
                </a:solidFill>
              </a:rPr>
              <a:t>aula 11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23928" y="2283718"/>
            <a:ext cx="4680520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dirty="0" smtClean="0"/>
              <a:t>Discurso multimédia  caraterísticas de sítios web</a:t>
            </a:r>
          </a:p>
        </p:txBody>
      </p:sp>
      <p:pic>
        <p:nvPicPr>
          <p:cNvPr id="2050" name="Picture 2" descr="L:\WD SmartWare.swstor\JRL-PC\Volume.3b554244.debe.11df.af8b.806e6f6e6963\Users\JrL\Pictures\logoU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7499"/>
            <a:ext cx="792088" cy="810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4227934"/>
            <a:ext cx="445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Faculdade de Ciências Humanas – 2012/2013 </a:t>
            </a:r>
          </a:p>
          <a:p>
            <a:r>
              <a:rPr lang="pt-PT" dirty="0" smtClean="0"/>
              <a:t>semestre 2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Indicadores de qualidade: características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75607"/>
            <a:ext cx="8229600" cy="33944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pt-PT" b="1" dirty="0" smtClean="0"/>
          </a:p>
          <a:p>
            <a:pPr eaLnBrk="1" hangingPunct="1">
              <a:lnSpc>
                <a:spcPct val="90000"/>
              </a:lnSpc>
            </a:pPr>
            <a:r>
              <a:rPr lang="pt-PT" b="1" dirty="0" smtClean="0"/>
              <a:t>Eficiência</a:t>
            </a:r>
            <a:r>
              <a:rPr lang="pt-PT" dirty="0" smtClean="0"/>
              <a:t> </a:t>
            </a:r>
            <a:r>
              <a:rPr lang="pt-PT" sz="2000" dirty="0" smtClean="0"/>
              <a:t>– capacidade do site proporcionar desempenho apropriado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Rapidez de resposta: </a:t>
            </a:r>
          </a:p>
          <a:p>
            <a:pPr lvl="2" eaLnBrk="1" hangingPunct="1">
              <a:lnSpc>
                <a:spcPct val="90000"/>
              </a:lnSpc>
            </a:pPr>
            <a:r>
              <a:rPr lang="pt-PT" sz="1800" dirty="0" smtClean="0"/>
              <a:t>a aceder ao site </a:t>
            </a:r>
          </a:p>
          <a:p>
            <a:pPr lvl="2" eaLnBrk="1" hangingPunct="1">
              <a:lnSpc>
                <a:spcPct val="90000"/>
              </a:lnSpc>
            </a:pPr>
            <a:r>
              <a:rPr lang="pt-PT" sz="2000" dirty="0" smtClean="0"/>
              <a:t>nas hiperligações internas</a:t>
            </a:r>
          </a:p>
          <a:p>
            <a:pPr lvl="2" eaLnBrk="1" hangingPunct="1">
              <a:lnSpc>
                <a:spcPct val="90000"/>
              </a:lnSpc>
            </a:pPr>
            <a:endParaRPr lang="pt-PT" sz="1800" dirty="0" smtClean="0"/>
          </a:p>
          <a:p>
            <a:pPr eaLnBrk="1" hangingPunct="1">
              <a:lnSpc>
                <a:spcPct val="90000"/>
              </a:lnSpc>
            </a:pPr>
            <a:r>
              <a:rPr lang="pt-PT" b="1" dirty="0" smtClean="0"/>
              <a:t>Usabilidade</a:t>
            </a:r>
            <a:r>
              <a:rPr lang="pt-PT" dirty="0" smtClean="0"/>
              <a:t> - </a:t>
            </a:r>
            <a:r>
              <a:rPr lang="pt-PT" sz="2000" dirty="0" smtClean="0"/>
              <a:t>capacidade do site ser:</a:t>
            </a:r>
            <a:endParaRPr lang="pt-PT" dirty="0" smtClean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PT" dirty="0" smtClean="0"/>
              <a:t>Compreendido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PT" dirty="0" smtClean="0"/>
              <a:t>Apreendido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PT" dirty="0" smtClean="0"/>
              <a:t>Usado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PT" dirty="0" smtClean="0"/>
              <a:t>Atrativo para o utilizador</a:t>
            </a:r>
          </a:p>
        </p:txBody>
      </p:sp>
      <p:sp>
        <p:nvSpPr>
          <p:cNvPr id="28674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dirty="0" smtClean="0"/>
              <a:t>Indicadores de qualidade, em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3643"/>
            <a:ext cx="8229600" cy="18001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pt-PT" dirty="0" err="1" smtClean="0"/>
              <a:t>Home</a:t>
            </a:r>
            <a:endParaRPr lang="pt-PT" dirty="0" smtClean="0"/>
          </a:p>
          <a:p>
            <a:pPr eaLnBrk="1" hangingPunct="1"/>
            <a:r>
              <a:rPr lang="pt-PT" dirty="0" smtClean="0"/>
              <a:t>No Site (na globalidade)</a:t>
            </a:r>
          </a:p>
          <a:p>
            <a:pPr eaLnBrk="1" hangingPunct="1"/>
            <a:r>
              <a:rPr lang="pt-PT" dirty="0" smtClean="0"/>
              <a:t>Numa página do site</a:t>
            </a:r>
          </a:p>
        </p:txBody>
      </p:sp>
      <p:sp>
        <p:nvSpPr>
          <p:cNvPr id="29698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sz="3600" smtClean="0"/>
              <a:t>Home</a:t>
            </a:r>
            <a:endParaRPr lang="pt-PT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9562" y="1329934"/>
            <a:ext cx="8132961" cy="34016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r>
              <a:rPr lang="pt-PT" sz="2000" dirty="0" smtClean="0"/>
              <a:t>Designação</a:t>
            </a:r>
          </a:p>
          <a:p>
            <a:pPr lvl="1" eaLnBrk="1" hangingPunct="1"/>
            <a:r>
              <a:rPr lang="pt-PT" sz="1800" dirty="0" smtClean="0"/>
              <a:t>Nome do site </a:t>
            </a:r>
          </a:p>
          <a:p>
            <a:pPr lvl="1" eaLnBrk="1" hangingPunct="1"/>
            <a:r>
              <a:rPr lang="pt-PT" sz="1800" dirty="0" smtClean="0"/>
              <a:t>Logótipo (imagem; iniciais, imagem e texto)</a:t>
            </a:r>
          </a:p>
          <a:p>
            <a:pPr lvl="1" eaLnBrk="1" hangingPunct="1"/>
            <a:r>
              <a:rPr lang="pt-PT" sz="1800" dirty="0" smtClean="0"/>
              <a:t>Título do site na barra superior do browser</a:t>
            </a:r>
          </a:p>
          <a:p>
            <a:pPr eaLnBrk="1" hangingPunct="1"/>
            <a:r>
              <a:rPr lang="pt-PT" sz="2000" dirty="0" smtClean="0"/>
              <a:t>Contextualização</a:t>
            </a:r>
          </a:p>
          <a:p>
            <a:pPr lvl="1" eaLnBrk="1" hangingPunct="1"/>
            <a:r>
              <a:rPr lang="pt-PT" sz="1800" dirty="0" smtClean="0"/>
              <a:t>Indicação do conteúdo/temática *</a:t>
            </a:r>
          </a:p>
          <a:p>
            <a:pPr lvl="1" eaLnBrk="1" hangingPunct="1"/>
            <a:r>
              <a:rPr lang="pt-PT" sz="1800" dirty="0" smtClean="0"/>
              <a:t>Finalidade (propósito) do site, </a:t>
            </a:r>
            <a:r>
              <a:rPr lang="pt-PT" sz="1800" dirty="0" err="1" smtClean="0"/>
              <a:t>objectivos</a:t>
            </a:r>
            <a:r>
              <a:rPr lang="pt-PT" sz="1800" dirty="0" smtClean="0"/>
              <a:t>*</a:t>
            </a:r>
          </a:p>
          <a:p>
            <a:pPr lvl="1" eaLnBrk="1" hangingPunct="1"/>
            <a:r>
              <a:rPr lang="pt-PT" sz="1800" dirty="0" smtClean="0"/>
              <a:t>Data de criação</a:t>
            </a:r>
          </a:p>
          <a:p>
            <a:pPr lvl="1" eaLnBrk="1" hangingPunct="1"/>
            <a:r>
              <a:rPr lang="pt-PT" sz="1800" dirty="0" smtClean="0"/>
              <a:t>Data de </a:t>
            </a:r>
            <a:r>
              <a:rPr lang="pt-PT" sz="1800" dirty="0" err="1" smtClean="0"/>
              <a:t>actualização</a:t>
            </a:r>
            <a:r>
              <a:rPr lang="pt-PT" sz="1800" dirty="0" smtClean="0"/>
              <a:t> </a:t>
            </a:r>
          </a:p>
          <a:p>
            <a:pPr lvl="1" eaLnBrk="1" hangingPunct="1"/>
            <a:r>
              <a:rPr lang="pt-PT" sz="1800" dirty="0" smtClean="0"/>
              <a:t>Requisitos de </a:t>
            </a:r>
            <a:r>
              <a:rPr lang="pt-PT" sz="1800" dirty="0" err="1" smtClean="0"/>
              <a:t>optimização</a:t>
            </a:r>
            <a:r>
              <a:rPr lang="pt-PT" sz="1800" dirty="0" smtClean="0"/>
              <a:t> do site</a:t>
            </a:r>
          </a:p>
          <a:p>
            <a:pPr lvl="2" eaLnBrk="1" hangingPunct="1"/>
            <a:r>
              <a:rPr lang="pt-PT" sz="1600" dirty="0" smtClean="0"/>
              <a:t>Resolução do ecrã</a:t>
            </a:r>
          </a:p>
          <a:p>
            <a:pPr lvl="2" eaLnBrk="1" hangingPunct="1"/>
            <a:r>
              <a:rPr lang="pt-PT" sz="1600" dirty="0" smtClean="0"/>
              <a:t>Browser e versão</a:t>
            </a:r>
          </a:p>
          <a:p>
            <a:pPr lvl="1" eaLnBrk="1" hangingPunct="1"/>
            <a:endParaRPr lang="pt-PT" sz="1800" dirty="0" smtClean="0"/>
          </a:p>
        </p:txBody>
      </p:sp>
      <p:sp>
        <p:nvSpPr>
          <p:cNvPr id="30722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  <p:sp>
        <p:nvSpPr>
          <p:cNvPr id="5" name="Right Arrow 4">
            <a:hlinkClick r:id="rId3"/>
          </p:cNvPr>
          <p:cNvSpPr/>
          <p:nvPr/>
        </p:nvSpPr>
        <p:spPr>
          <a:xfrm>
            <a:off x="7812360" y="343584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" y="357504"/>
            <a:ext cx="9153947" cy="417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a esquerda 3"/>
          <p:cNvSpPr/>
          <p:nvPr/>
        </p:nvSpPr>
        <p:spPr>
          <a:xfrm>
            <a:off x="1547664" y="303498"/>
            <a:ext cx="1800200" cy="2700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para a esquerda 4"/>
          <p:cNvSpPr/>
          <p:nvPr/>
        </p:nvSpPr>
        <p:spPr>
          <a:xfrm rot="19509899">
            <a:off x="4729556" y="556904"/>
            <a:ext cx="1800200" cy="2700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esquerda 5"/>
          <p:cNvSpPr/>
          <p:nvPr/>
        </p:nvSpPr>
        <p:spPr>
          <a:xfrm>
            <a:off x="7164288" y="897564"/>
            <a:ext cx="1800200" cy="2700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Pentagon 6">
            <a:hlinkClick r:id="rId4"/>
          </p:cNvPr>
          <p:cNvSpPr/>
          <p:nvPr/>
        </p:nvSpPr>
        <p:spPr>
          <a:xfrm>
            <a:off x="7740352" y="2139703"/>
            <a:ext cx="432048" cy="288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495"/>
            <a:ext cx="9144000" cy="45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067944" y="681540"/>
            <a:ext cx="2448272" cy="14581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esquerda 8"/>
          <p:cNvSpPr/>
          <p:nvPr/>
        </p:nvSpPr>
        <p:spPr>
          <a:xfrm rot="18097699">
            <a:off x="6253570" y="514512"/>
            <a:ext cx="371625" cy="36004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a esquerda 9"/>
          <p:cNvSpPr/>
          <p:nvPr/>
        </p:nvSpPr>
        <p:spPr>
          <a:xfrm rot="13724333">
            <a:off x="1876591" y="4240629"/>
            <a:ext cx="371625" cy="36004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9626"/>
            <a:ext cx="8229600" cy="30858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/>
            <a:r>
              <a:rPr lang="pt-PT" dirty="0" smtClean="0"/>
              <a:t>Autoria</a:t>
            </a:r>
          </a:p>
          <a:p>
            <a:pPr eaLnBrk="1" hangingPunct="1"/>
            <a:endParaRPr lang="pt-PT" dirty="0" smtClean="0"/>
          </a:p>
          <a:p>
            <a:pPr lvl="1" eaLnBrk="1" hangingPunct="1"/>
            <a:r>
              <a:rPr lang="pt-PT" dirty="0" smtClean="0"/>
              <a:t>Pessoal/Institucional</a:t>
            </a:r>
          </a:p>
          <a:p>
            <a:pPr lvl="2" eaLnBrk="1" hangingPunct="1"/>
            <a:r>
              <a:rPr lang="pt-PT" sz="1800" dirty="0" smtClean="0"/>
              <a:t>Informação sobre o autor que confirme a sua idoneidade científica: CV ou formação </a:t>
            </a:r>
          </a:p>
          <a:p>
            <a:pPr lvl="1" eaLnBrk="1" hangingPunct="1"/>
            <a:r>
              <a:rPr lang="pt-PT" dirty="0" smtClean="0"/>
              <a:t>Contactos (e-mail)</a:t>
            </a:r>
          </a:p>
          <a:p>
            <a:pPr lvl="1" eaLnBrk="1" hangingPunct="1"/>
            <a:endParaRPr lang="pt-PT" dirty="0" smtClean="0"/>
          </a:p>
          <a:p>
            <a:pPr eaLnBrk="1" hangingPunct="1"/>
            <a:r>
              <a:rPr lang="pt-PT" dirty="0" smtClean="0"/>
              <a:t>Motor de pesquisa</a:t>
            </a:r>
          </a:p>
          <a:p>
            <a:pPr eaLnBrk="1" hangingPunct="1"/>
            <a:endParaRPr lang="pt-PT" dirty="0" smtClean="0"/>
          </a:p>
          <a:p>
            <a:pPr eaLnBrk="1" hangingPunct="1"/>
            <a:r>
              <a:rPr lang="pt-PT" dirty="0" smtClean="0"/>
              <a:t>Novidades</a:t>
            </a:r>
          </a:p>
          <a:p>
            <a:pPr lvl="1" eaLnBrk="1" hangingPunct="1"/>
            <a:endParaRPr lang="pt-PT" dirty="0" smtClean="0"/>
          </a:p>
        </p:txBody>
      </p:sp>
      <p:sp>
        <p:nvSpPr>
          <p:cNvPr id="31746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16088" y="358379"/>
            <a:ext cx="6923112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Home</a:t>
            </a:r>
            <a:endParaRPr kumimoji="0" lang="pt-PT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dirty="0" smtClean="0"/>
              <a:t>No interior do sítio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915566"/>
            <a:ext cx="7488832" cy="3564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pt-PT" dirty="0" smtClean="0"/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Credibilidade do conteúdo</a:t>
            </a:r>
          </a:p>
          <a:p>
            <a:pPr eaLnBrk="1" hangingPunct="1">
              <a:lnSpc>
                <a:spcPct val="90000"/>
              </a:lnSpc>
            </a:pPr>
            <a:endParaRPr lang="pt-PT" dirty="0" smtClean="0"/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Informação sobre o autor (CV ou formação)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Referências bibliográficas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Apontadores para outros sites</a:t>
            </a:r>
          </a:p>
          <a:p>
            <a:pPr lvl="1" eaLnBrk="1" hangingPunct="1">
              <a:lnSpc>
                <a:spcPct val="90000"/>
              </a:lnSpc>
            </a:pPr>
            <a:endParaRPr lang="pt-PT" dirty="0" smtClean="0"/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Legibilidade</a:t>
            </a:r>
          </a:p>
          <a:p>
            <a:pPr eaLnBrk="1" hangingPunct="1">
              <a:lnSpc>
                <a:spcPct val="90000"/>
              </a:lnSpc>
            </a:pPr>
            <a:endParaRPr lang="pt-PT" dirty="0" smtClean="0"/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Títulos e subtítulos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Fonte sem serifa 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Tamanho alterável dos caracteres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Espaçamento maior entre parágrafos do que entre linhas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Contraste fundo/caracteres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Texto simples e claro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dirty="0" smtClean="0"/>
          </a:p>
          <a:p>
            <a:pPr lvl="1" eaLnBrk="1" hangingPunct="1">
              <a:lnSpc>
                <a:spcPct val="90000"/>
              </a:lnSpc>
            </a:pPr>
            <a:endParaRPr lang="pt-PT" dirty="0" smtClean="0"/>
          </a:p>
        </p:txBody>
      </p:sp>
      <p:sp>
        <p:nvSpPr>
          <p:cNvPr id="32770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dirty="0" smtClean="0"/>
              <a:t>Atividades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Nível de envolvimento</a:t>
            </a:r>
          </a:p>
          <a:p>
            <a:pPr lvl="2" eaLnBrk="1" hangingPunct="1">
              <a:lnSpc>
                <a:spcPct val="90000"/>
              </a:lnSpc>
            </a:pPr>
            <a:r>
              <a:rPr lang="pt-PT" sz="1800" dirty="0" smtClean="0"/>
              <a:t>Lê; ouve; vê e ouve;/clica nas hiperligações</a:t>
            </a:r>
          </a:p>
          <a:p>
            <a:pPr lvl="2" eaLnBrk="1" hangingPunct="1">
              <a:lnSpc>
                <a:spcPct val="90000"/>
              </a:lnSpc>
            </a:pPr>
            <a:r>
              <a:rPr lang="pt-PT" sz="1800" dirty="0" smtClean="0"/>
              <a:t>Desloca ou movimenta </a:t>
            </a:r>
            <a:r>
              <a:rPr lang="pt-PT" sz="1800" dirty="0" err="1" smtClean="0"/>
              <a:t>objectos</a:t>
            </a:r>
            <a:endParaRPr lang="pt-PT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pt-PT" sz="1800" dirty="0" smtClean="0"/>
              <a:t>Preenche e envia</a:t>
            </a:r>
          </a:p>
          <a:p>
            <a:pPr lvl="2" eaLnBrk="1" hangingPunct="1">
              <a:lnSpc>
                <a:spcPct val="90000"/>
              </a:lnSpc>
            </a:pPr>
            <a:r>
              <a:rPr lang="pt-PT" sz="1800" dirty="0" smtClean="0"/>
              <a:t>Preenche e verifica (feedback imediato) </a:t>
            </a:r>
          </a:p>
          <a:p>
            <a:pPr lvl="2" eaLnBrk="1" hangingPunct="1">
              <a:lnSpc>
                <a:spcPct val="90000"/>
              </a:lnSpc>
            </a:pPr>
            <a:endParaRPr lang="pt-PT" sz="1800" dirty="0" smtClean="0"/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Respeito pelo utilizador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Não causar danos morais através de textos ou imagens</a:t>
            </a:r>
          </a:p>
          <a:p>
            <a:pPr lvl="1" eaLnBrk="1" hangingPunct="1">
              <a:lnSpc>
                <a:spcPct val="90000"/>
              </a:lnSpc>
            </a:pPr>
            <a:endParaRPr lang="pt-PT" dirty="0" smtClean="0"/>
          </a:p>
          <a:p>
            <a:pPr eaLnBrk="1" hangingPunct="1">
              <a:lnSpc>
                <a:spcPct val="90000"/>
              </a:lnSpc>
            </a:pPr>
            <a:endParaRPr lang="pt-PT" dirty="0" smtClean="0"/>
          </a:p>
        </p:txBody>
      </p:sp>
      <p:sp>
        <p:nvSpPr>
          <p:cNvPr id="33794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195486"/>
            <a:ext cx="6923112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No interior do sítio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059584"/>
            <a:ext cx="7772400" cy="3509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eaLnBrk="1" hangingPunct="1"/>
            <a:r>
              <a:rPr lang="pt-PT" dirty="0" smtClean="0"/>
              <a:t>Controlo dado ao utilizador perante</a:t>
            </a:r>
          </a:p>
          <a:p>
            <a:pPr eaLnBrk="1" hangingPunct="1"/>
            <a:endParaRPr lang="pt-PT" dirty="0" smtClean="0"/>
          </a:p>
          <a:p>
            <a:pPr lvl="1" eaLnBrk="1" hangingPunct="1"/>
            <a:r>
              <a:rPr lang="pt-PT" dirty="0" smtClean="0"/>
              <a:t>Animações (simulações)</a:t>
            </a:r>
          </a:p>
          <a:p>
            <a:pPr lvl="1" eaLnBrk="1" hangingPunct="1"/>
            <a:r>
              <a:rPr lang="pt-PT" dirty="0" smtClean="0"/>
              <a:t>Áudio e ou  Vídeo</a:t>
            </a:r>
          </a:p>
          <a:p>
            <a:pPr lvl="1" eaLnBrk="1" hangingPunct="1"/>
            <a:r>
              <a:rPr lang="pt-PT" dirty="0" smtClean="0"/>
              <a:t>Guardar informação do site</a:t>
            </a:r>
          </a:p>
          <a:p>
            <a:pPr lvl="1" eaLnBrk="1" hangingPunct="1"/>
            <a:r>
              <a:rPr lang="pt-PT" dirty="0" smtClean="0"/>
              <a:t>Possibilidade de alterar o tamanho dos caracteres (acessibilidade)</a:t>
            </a:r>
          </a:p>
          <a:p>
            <a:pPr lvl="1" eaLnBrk="1" hangingPunct="1"/>
            <a:endParaRPr lang="pt-PT" dirty="0" smtClean="0"/>
          </a:p>
          <a:p>
            <a:pPr eaLnBrk="1" hangingPunct="1"/>
            <a:r>
              <a:rPr lang="pt-PT" dirty="0" smtClean="0"/>
              <a:t>Apoio dado ao utilizador</a:t>
            </a:r>
          </a:p>
          <a:p>
            <a:pPr lvl="1" eaLnBrk="1" hangingPunct="1"/>
            <a:r>
              <a:rPr lang="pt-PT" dirty="0" smtClean="0"/>
              <a:t>Instruções/orientações</a:t>
            </a:r>
          </a:p>
          <a:p>
            <a:pPr lvl="1" eaLnBrk="1" hangingPunct="1"/>
            <a:r>
              <a:rPr lang="pt-PT" dirty="0" smtClean="0"/>
              <a:t>Ajuda (navegação, atividades; </a:t>
            </a:r>
            <a:r>
              <a:rPr lang="pt-PT" dirty="0" err="1" smtClean="0"/>
              <a:t>FAQs</a:t>
            </a:r>
            <a:r>
              <a:rPr lang="pt-PT" dirty="0" smtClean="0"/>
              <a:t>)</a:t>
            </a:r>
          </a:p>
          <a:p>
            <a:pPr lvl="1" eaLnBrk="1" hangingPunct="1"/>
            <a:r>
              <a:rPr lang="pt-PT" dirty="0" smtClean="0"/>
              <a:t>Feedback automático</a:t>
            </a:r>
          </a:p>
          <a:p>
            <a:pPr lvl="1" eaLnBrk="1" hangingPunct="1"/>
            <a:r>
              <a:rPr lang="pt-PT" dirty="0" smtClean="0"/>
              <a:t>Resposta por mail, fórum; esclarecimentos no chat</a:t>
            </a:r>
          </a:p>
        </p:txBody>
      </p:sp>
      <p:sp>
        <p:nvSpPr>
          <p:cNvPr id="34818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  <p:sp>
        <p:nvSpPr>
          <p:cNvPr id="6" name="Flowchart: Connector 5">
            <a:hlinkClick r:id="rId2"/>
          </p:cNvPr>
          <p:cNvSpPr/>
          <p:nvPr/>
        </p:nvSpPr>
        <p:spPr>
          <a:xfrm>
            <a:off x="7596336" y="3435846"/>
            <a:ext cx="648072" cy="648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19672" y="195486"/>
            <a:ext cx="6923112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No interior do sítio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" y="195492"/>
            <a:ext cx="9218153" cy="27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3805"/>
            <a:ext cx="8676456" cy="20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475656" y="4569972"/>
            <a:ext cx="2304256" cy="41151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esquerda 10"/>
          <p:cNvSpPr/>
          <p:nvPr/>
        </p:nvSpPr>
        <p:spPr>
          <a:xfrm rot="19509899">
            <a:off x="7447027" y="234323"/>
            <a:ext cx="1206863" cy="27003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esquerda 11"/>
          <p:cNvSpPr/>
          <p:nvPr/>
        </p:nvSpPr>
        <p:spPr>
          <a:xfrm rot="9143614">
            <a:off x="251535" y="735548"/>
            <a:ext cx="1206863" cy="321069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esquerda 12"/>
          <p:cNvSpPr/>
          <p:nvPr/>
        </p:nvSpPr>
        <p:spPr>
          <a:xfrm rot="18097699">
            <a:off x="8464231" y="4346542"/>
            <a:ext cx="619703" cy="36004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esquerda 13"/>
          <p:cNvSpPr/>
          <p:nvPr/>
        </p:nvSpPr>
        <p:spPr>
          <a:xfrm rot="10468807">
            <a:off x="506145" y="4326989"/>
            <a:ext cx="1146643" cy="321069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esquerda 14"/>
          <p:cNvSpPr/>
          <p:nvPr/>
        </p:nvSpPr>
        <p:spPr>
          <a:xfrm rot="10468807">
            <a:off x="413473" y="4781816"/>
            <a:ext cx="1146643" cy="321069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75165"/>
            <a:ext cx="7772400" cy="11025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sz="3600" dirty="0" smtClean="0"/>
              <a:t>Indicadores de Qualidade de Sites </a:t>
            </a:r>
            <a:br>
              <a:rPr lang="pt-PT" sz="3600" dirty="0" smtClean="0"/>
            </a:br>
            <a:r>
              <a:rPr lang="pt-PT" sz="3600" strike="sngStrike" dirty="0" smtClean="0"/>
              <a:t>com Finalidade Educativa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147814"/>
            <a:ext cx="6624637" cy="154781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pt-PT" sz="1800" dirty="0" smtClean="0"/>
              <a:t>Os ecrãs seguintes foram em grande parte adaptados  da apresentação da Professora</a:t>
            </a:r>
          </a:p>
          <a:p>
            <a:pPr eaLnBrk="1" hangingPunct="1">
              <a:lnSpc>
                <a:spcPct val="170000"/>
              </a:lnSpc>
            </a:pPr>
            <a:endParaRPr lang="pt-PT" sz="1800" dirty="0" smtClean="0"/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Ana Amélia Amorim Carvalho</a:t>
            </a:r>
          </a:p>
          <a:p>
            <a:pPr eaLnBrk="1" hangingPunct="1">
              <a:lnSpc>
                <a:spcPct val="80000"/>
              </a:lnSpc>
            </a:pPr>
            <a:r>
              <a:rPr lang="pt-PT" sz="1800" dirty="0" smtClean="0"/>
              <a:t>Universidade do Minho</a:t>
            </a:r>
          </a:p>
          <a:p>
            <a:pPr eaLnBrk="1" hangingPunct="1">
              <a:lnSpc>
                <a:spcPct val="80000"/>
              </a:lnSpc>
            </a:pPr>
            <a:r>
              <a:rPr lang="pt-PT" sz="1800" dirty="0" err="1" smtClean="0">
                <a:hlinkClick r:id="rId2"/>
              </a:rPr>
              <a:t>aac@iep.uminho.pt</a:t>
            </a:r>
            <a:endParaRPr lang="pt-PT" sz="1800" dirty="0" smtClean="0"/>
          </a:p>
          <a:p>
            <a:pPr eaLnBrk="1" hangingPunct="1">
              <a:lnSpc>
                <a:spcPct val="80000"/>
              </a:lnSpc>
            </a:pPr>
            <a:endParaRPr lang="pt-PT" sz="1800" dirty="0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pt-PT" sz="1400" dirty="0" smtClean="0">
                <a:solidFill>
                  <a:srgbClr val="4D4D4D"/>
                </a:solidFill>
              </a:rPr>
              <a:t>Qualidade e Avaliação dos Recursos Educativos na Internet</a:t>
            </a:r>
            <a:endParaRPr lang="pt-PT" sz="1400" dirty="0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pt-PT" sz="1200" dirty="0" smtClean="0">
                <a:solidFill>
                  <a:srgbClr val="4D4D4D"/>
                </a:solidFill>
              </a:rPr>
              <a:t>Lisboa, 21 de Dezembro de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488"/>
            <a:ext cx="9144000" cy="46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524328" y="4407954"/>
            <a:ext cx="1619672" cy="41151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eta para a esquerda 3"/>
          <p:cNvSpPr/>
          <p:nvPr/>
        </p:nvSpPr>
        <p:spPr>
          <a:xfrm rot="18097699">
            <a:off x="7045660" y="4290139"/>
            <a:ext cx="371625" cy="36004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para a esquerda 4"/>
          <p:cNvSpPr/>
          <p:nvPr/>
        </p:nvSpPr>
        <p:spPr>
          <a:xfrm rot="13439464">
            <a:off x="1171141" y="4391119"/>
            <a:ext cx="495500" cy="27003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a esquerda 6"/>
          <p:cNvSpPr/>
          <p:nvPr/>
        </p:nvSpPr>
        <p:spPr>
          <a:xfrm rot="13439464">
            <a:off x="2395277" y="4283107"/>
            <a:ext cx="495500" cy="27003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a esquerda 7"/>
          <p:cNvSpPr/>
          <p:nvPr/>
        </p:nvSpPr>
        <p:spPr>
          <a:xfrm rot="16554037">
            <a:off x="5958880" y="4156613"/>
            <a:ext cx="371625" cy="36004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esquerda 8"/>
          <p:cNvSpPr/>
          <p:nvPr/>
        </p:nvSpPr>
        <p:spPr>
          <a:xfrm rot="18819093">
            <a:off x="4615452" y="4239552"/>
            <a:ext cx="371625" cy="360040"/>
          </a:xfrm>
          <a:prstGeom prst="leftArrow">
            <a:avLst>
              <a:gd name="adj1" fmla="val 6006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3059832" y="3057804"/>
            <a:ext cx="2160240" cy="14581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 interior do sítio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987576"/>
            <a:ext cx="7916366" cy="40119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pt-PT" sz="1600" b="1" dirty="0" smtClean="0"/>
              <a:t>Navegação (intuitiva)</a:t>
            </a:r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/>
              <a:t>Menu sempre presente </a:t>
            </a:r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/>
              <a:t>Hiperligações (internas e externas): sublinhado</a:t>
            </a:r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/>
              <a:t>Nome das páginas visível e coerente com o menu</a:t>
            </a:r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/>
              <a:t>Acesso à </a:t>
            </a:r>
            <a:r>
              <a:rPr lang="pt-PT" sz="1600" dirty="0" err="1" smtClean="0"/>
              <a:t>home</a:t>
            </a:r>
            <a:endParaRPr lang="pt-PT" sz="1600" dirty="0" smtClean="0"/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/>
              <a:t>Ajuda (à navegação) </a:t>
            </a:r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>
                <a:hlinkClick r:id="rId2" action="ppaction://hlinksldjump"/>
              </a:rPr>
              <a:t>Trilho</a:t>
            </a:r>
            <a:r>
              <a:rPr lang="pt-PT" sz="1600" dirty="0" smtClean="0"/>
              <a:t> das páginas acedidas …&gt;…&gt;…</a:t>
            </a:r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/>
              <a:t>Motor de pesquisa do site</a:t>
            </a:r>
          </a:p>
          <a:p>
            <a:pPr lvl="1" eaLnBrk="1" hangingPunct="1">
              <a:lnSpc>
                <a:spcPct val="120000"/>
              </a:lnSpc>
            </a:pPr>
            <a:endParaRPr lang="pt-PT" sz="1600" dirty="0" smtClean="0"/>
          </a:p>
          <a:p>
            <a:pPr eaLnBrk="1" hangingPunct="1">
              <a:lnSpc>
                <a:spcPct val="120000"/>
              </a:lnSpc>
            </a:pPr>
            <a:r>
              <a:rPr lang="pt-PT" sz="1600" b="1" dirty="0" smtClean="0"/>
              <a:t>Interface consistente</a:t>
            </a:r>
          </a:p>
          <a:p>
            <a:pPr lvl="1" eaLnBrk="1" hangingPunct="1">
              <a:lnSpc>
                <a:spcPct val="120000"/>
              </a:lnSpc>
            </a:pPr>
            <a:r>
              <a:rPr lang="pt-PT" sz="1600" dirty="0" smtClean="0"/>
              <a:t>Mantém o layout nas páginas do site e as funcionalidades</a:t>
            </a:r>
          </a:p>
          <a:p>
            <a:pPr lvl="1" eaLnBrk="1" hangingPunct="1">
              <a:lnSpc>
                <a:spcPct val="120000"/>
              </a:lnSpc>
            </a:pPr>
            <a:endParaRPr lang="pt-PT" sz="1600" dirty="0" smtClean="0"/>
          </a:p>
          <a:p>
            <a:pPr eaLnBrk="1" hangingPunct="1">
              <a:lnSpc>
                <a:spcPct val="120000"/>
              </a:lnSpc>
            </a:pPr>
            <a:r>
              <a:rPr lang="pt-PT" sz="1600" b="1" dirty="0" smtClean="0"/>
              <a:t>URL fácil de lembrar</a:t>
            </a:r>
          </a:p>
        </p:txBody>
      </p:sp>
      <p:sp>
        <p:nvSpPr>
          <p:cNvPr id="35842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 interior do sítio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203599"/>
            <a:ext cx="7067128" cy="3157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eaLnBrk="1" hangingPunct="1"/>
            <a:endParaRPr lang="pt-PT" dirty="0" smtClean="0"/>
          </a:p>
          <a:p>
            <a:pPr eaLnBrk="1" hangingPunct="1"/>
            <a:r>
              <a:rPr lang="pt-PT" dirty="0" smtClean="0"/>
              <a:t>Ferramentas de comunicação</a:t>
            </a:r>
          </a:p>
          <a:p>
            <a:pPr eaLnBrk="1" hangingPunct="1"/>
            <a:endParaRPr lang="pt-PT" dirty="0" smtClean="0"/>
          </a:p>
          <a:p>
            <a:pPr lvl="1" eaLnBrk="1" hangingPunct="1"/>
            <a:r>
              <a:rPr lang="pt-PT" dirty="0" smtClean="0"/>
              <a:t>E-mail</a:t>
            </a:r>
          </a:p>
          <a:p>
            <a:pPr lvl="1" eaLnBrk="1" hangingPunct="1"/>
            <a:r>
              <a:rPr lang="pt-PT" dirty="0" smtClean="0"/>
              <a:t>Fórum</a:t>
            </a:r>
          </a:p>
          <a:p>
            <a:pPr lvl="1" eaLnBrk="1" hangingPunct="1"/>
            <a:r>
              <a:rPr lang="pt-PT" dirty="0" smtClean="0"/>
              <a:t>Chat </a:t>
            </a:r>
          </a:p>
          <a:p>
            <a:pPr lvl="1" eaLnBrk="1" hangingPunct="1"/>
            <a:r>
              <a:rPr lang="pt-PT" dirty="0" smtClean="0"/>
              <a:t>Blogue</a:t>
            </a:r>
          </a:p>
          <a:p>
            <a:pPr lvl="1" eaLnBrk="1" hangingPunct="1"/>
            <a:endParaRPr lang="pt-PT" dirty="0" smtClean="0"/>
          </a:p>
          <a:p>
            <a:pPr eaLnBrk="1" hangingPunct="1"/>
            <a:r>
              <a:rPr lang="pt-PT" dirty="0" smtClean="0"/>
              <a:t>Ferramentas colaborativas (em sítios de carater educativo)</a:t>
            </a:r>
          </a:p>
          <a:p>
            <a:pPr eaLnBrk="1" hangingPunct="1"/>
            <a:endParaRPr lang="pt-PT" dirty="0" smtClean="0"/>
          </a:p>
          <a:p>
            <a:pPr lvl="1" eaLnBrk="1" hangingPunct="1"/>
            <a:r>
              <a:rPr lang="pt-PT" dirty="0" err="1" smtClean="0"/>
              <a:t>Wiki</a:t>
            </a:r>
            <a:r>
              <a:rPr lang="pt-PT" dirty="0" smtClean="0"/>
              <a:t>; </a:t>
            </a:r>
            <a:r>
              <a:rPr lang="pt-PT" dirty="0" err="1" smtClean="0"/>
              <a:t>Writely</a:t>
            </a:r>
            <a:r>
              <a:rPr lang="pt-PT" dirty="0" smtClean="0"/>
              <a:t>; </a:t>
            </a:r>
            <a:r>
              <a:rPr lang="pt-PT" dirty="0" err="1" smtClean="0"/>
              <a:t>Writeboard</a:t>
            </a:r>
            <a:r>
              <a:rPr lang="pt-PT" dirty="0" smtClean="0"/>
              <a:t>, </a:t>
            </a:r>
            <a:r>
              <a:rPr lang="pt-PT" dirty="0" err="1" smtClean="0"/>
              <a:t>Ta-da</a:t>
            </a:r>
            <a:r>
              <a:rPr lang="pt-PT" dirty="0" smtClean="0"/>
              <a:t> </a:t>
            </a:r>
            <a:r>
              <a:rPr lang="pt-PT" dirty="0" err="1" smtClean="0"/>
              <a:t>list</a:t>
            </a:r>
            <a:r>
              <a:rPr lang="pt-PT" dirty="0" smtClean="0"/>
              <a:t>, </a:t>
            </a:r>
            <a:r>
              <a:rPr lang="pt-PT" dirty="0" err="1" smtClean="0"/>
              <a:t>Moon</a:t>
            </a:r>
            <a:r>
              <a:rPr lang="pt-PT" dirty="0" smtClean="0"/>
              <a:t> </a:t>
            </a:r>
            <a:r>
              <a:rPr lang="pt-PT" dirty="0" err="1" smtClean="0"/>
              <a:t>Edit</a:t>
            </a:r>
            <a:r>
              <a:rPr lang="pt-PT" dirty="0" smtClean="0"/>
              <a:t>, </a:t>
            </a:r>
            <a:r>
              <a:rPr lang="pt-PT" dirty="0" err="1" smtClean="0"/>
              <a:t>Jot</a:t>
            </a:r>
            <a:r>
              <a:rPr lang="pt-PT" dirty="0" smtClean="0"/>
              <a:t> Spot Live</a:t>
            </a:r>
          </a:p>
          <a:p>
            <a:pPr lvl="1" eaLnBrk="1" hangingPunct="1"/>
            <a:endParaRPr lang="pt-PT" dirty="0" smtClean="0"/>
          </a:p>
          <a:p>
            <a:pPr lvl="1" eaLnBrk="1" hangingPunct="1">
              <a:buFont typeface="Wingdings" pitchFamily="2" charset="2"/>
              <a:buNone/>
            </a:pPr>
            <a:endParaRPr lang="pt-PT" dirty="0" smtClean="0"/>
          </a:p>
        </p:txBody>
      </p:sp>
      <p:sp>
        <p:nvSpPr>
          <p:cNvPr id="36866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 Numa página do site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915566"/>
            <a:ext cx="8132440" cy="37444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pt-PT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pt-PT" sz="2000" b="1" dirty="0" smtClean="0"/>
              <a:t>O utilizador deve ser capaz de identificar:</a:t>
            </a:r>
          </a:p>
          <a:p>
            <a:pPr eaLnBrk="1" hangingPunct="1">
              <a:lnSpc>
                <a:spcPct val="90000"/>
              </a:lnSpc>
            </a:pPr>
            <a:endParaRPr lang="pt-PT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pt-PT" sz="2000" dirty="0" smtClean="0"/>
              <a:t>Título do site e da página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2000" dirty="0" smtClean="0"/>
              <a:t>Logótipo (voltar à </a:t>
            </a:r>
            <a:r>
              <a:rPr lang="pt-PT" sz="2000" dirty="0" err="1" smtClean="0"/>
              <a:t>home</a:t>
            </a:r>
            <a:r>
              <a:rPr lang="pt-PT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2000" dirty="0" smtClean="0"/>
              <a:t>Menu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2000" dirty="0" smtClean="0"/>
              <a:t>(trilho das páginas acedidas)</a:t>
            </a:r>
          </a:p>
          <a:p>
            <a:pPr lvl="1" eaLnBrk="1" hangingPunct="1">
              <a:lnSpc>
                <a:spcPct val="90000"/>
              </a:lnSpc>
            </a:pPr>
            <a:endParaRPr lang="pt-PT" sz="2000" dirty="0" smtClean="0"/>
          </a:p>
          <a:p>
            <a:pPr eaLnBrk="1" hangingPunct="1">
              <a:lnSpc>
                <a:spcPct val="90000"/>
              </a:lnSpc>
            </a:pPr>
            <a:r>
              <a:rPr lang="pt-PT" sz="2000" b="1" dirty="0" smtClean="0"/>
              <a:t>Em rodapé: 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2000" dirty="0" smtClean="0"/>
              <a:t>autor, data de criação e de </a:t>
            </a:r>
            <a:r>
              <a:rPr lang="pt-PT" sz="2000" dirty="0" err="1" smtClean="0"/>
              <a:t>actualização</a:t>
            </a:r>
            <a:r>
              <a:rPr lang="pt-PT" sz="2000" dirty="0" smtClean="0"/>
              <a:t>, URL da </a:t>
            </a:r>
            <a:r>
              <a:rPr lang="pt-PT" sz="2000" dirty="0" err="1" smtClean="0"/>
              <a:t>home</a:t>
            </a:r>
            <a:endParaRPr lang="pt-PT" sz="2000" dirty="0" smtClean="0"/>
          </a:p>
          <a:p>
            <a:pPr lvl="1" eaLnBrk="1" hangingPunct="1">
              <a:lnSpc>
                <a:spcPct val="90000"/>
              </a:lnSpc>
            </a:pPr>
            <a:endParaRPr lang="pt-PT" sz="2000" dirty="0" smtClean="0"/>
          </a:p>
          <a:p>
            <a:pPr marL="2865438" indent="-228600" eaLnBrk="1" hangingPunct="1">
              <a:lnSpc>
                <a:spcPct val="90000"/>
              </a:lnSpc>
            </a:pPr>
            <a:r>
              <a:rPr lang="pt-PT" sz="2000" b="1" dirty="0" err="1" smtClean="0"/>
              <a:t>Krug</a:t>
            </a:r>
            <a:r>
              <a:rPr lang="pt-PT" sz="2000" b="1" dirty="0" smtClean="0"/>
              <a:t> (2001: 87): </a:t>
            </a:r>
          </a:p>
          <a:p>
            <a:pPr marL="3103182" lvl="2">
              <a:lnSpc>
                <a:spcPct val="90000"/>
              </a:lnSpc>
            </a:pPr>
            <a:r>
              <a:rPr lang="pt-PT" sz="2000" dirty="0" smtClean="0"/>
              <a:t>Que site é este?</a:t>
            </a:r>
          </a:p>
          <a:p>
            <a:pPr marL="3103182" lvl="2">
              <a:lnSpc>
                <a:spcPct val="90000"/>
              </a:lnSpc>
            </a:pPr>
            <a:r>
              <a:rPr lang="pt-PT" sz="2000" dirty="0" smtClean="0"/>
              <a:t>Em que página estou?</a:t>
            </a:r>
          </a:p>
          <a:p>
            <a:pPr marL="3103182" lvl="2">
              <a:lnSpc>
                <a:spcPct val="90000"/>
              </a:lnSpc>
            </a:pPr>
            <a:r>
              <a:rPr lang="pt-PT" sz="2000" dirty="0" smtClean="0"/>
              <a:t>Quais são as secções principais deste site?</a:t>
            </a:r>
          </a:p>
          <a:p>
            <a:pPr marL="3103182" lvl="2">
              <a:lnSpc>
                <a:spcPct val="90000"/>
              </a:lnSpc>
            </a:pPr>
            <a:r>
              <a:rPr lang="pt-PT" sz="2000" dirty="0" smtClean="0"/>
              <a:t>Quais são as minhas opções neste nível?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sz="1800" dirty="0" smtClean="0"/>
          </a:p>
          <a:p>
            <a:pPr eaLnBrk="1" hangingPunct="1">
              <a:lnSpc>
                <a:spcPct val="90000"/>
              </a:lnSpc>
            </a:pPr>
            <a:endParaRPr lang="pt-PT" sz="2000" dirty="0" smtClean="0"/>
          </a:p>
        </p:txBody>
      </p:sp>
      <p:sp>
        <p:nvSpPr>
          <p:cNvPr id="37890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15616" y="3327838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TAW (Web </a:t>
            </a:r>
            <a:r>
              <a:rPr lang="pt-PT" dirty="0" err="1" smtClean="0"/>
              <a:t>Accessibility</a:t>
            </a:r>
            <a:r>
              <a:rPr lang="pt-PT" dirty="0" smtClean="0"/>
              <a:t> </a:t>
            </a:r>
            <a:r>
              <a:rPr lang="pt-PT" dirty="0" err="1" smtClean="0"/>
              <a:t>Test</a:t>
            </a:r>
            <a:r>
              <a:rPr lang="pt-PT" dirty="0" smtClean="0"/>
              <a:t>) </a:t>
            </a:r>
            <a:r>
              <a:rPr lang="pt-PT" dirty="0" smtClean="0">
                <a:hlinkClick r:id="rId3"/>
              </a:rPr>
              <a:t>http://www.tawdis.net/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Baseia-se na WAI (Web </a:t>
            </a:r>
            <a:r>
              <a:rPr lang="pt-PT" dirty="0" err="1" smtClean="0"/>
              <a:t>Accessibility</a:t>
            </a:r>
            <a:r>
              <a:rPr lang="pt-PT" dirty="0"/>
              <a:t> </a:t>
            </a:r>
            <a:r>
              <a:rPr lang="pt-PT" dirty="0" err="1" smtClean="0"/>
              <a:t>Iniciative</a:t>
            </a:r>
            <a:r>
              <a:rPr lang="pt-PT" dirty="0" smtClean="0"/>
              <a:t>) da W3C (</a:t>
            </a: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Wide</a:t>
            </a:r>
            <a:r>
              <a:rPr lang="pt-PT" dirty="0" smtClean="0"/>
              <a:t> Web Consortium)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Ferramentas para análise de sítios Web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21600"/>
            <a:ext cx="7049926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362000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Examinator</a:t>
            </a:r>
            <a:r>
              <a:rPr lang="pt-PT" dirty="0" smtClean="0"/>
              <a:t> </a:t>
            </a:r>
            <a:r>
              <a:rPr lang="pt-PT" dirty="0" smtClean="0">
                <a:hlinkClick r:id="rId3"/>
              </a:rPr>
              <a:t>http://www.acessibilidade.gov.pt/webax/examinator.php</a:t>
            </a:r>
            <a:r>
              <a:rPr lang="pt-PT" dirty="0" smtClean="0"/>
              <a:t> 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Ferramentas para análise de sítios Web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97564"/>
            <a:ext cx="8514544" cy="263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51520" y="951570"/>
            <a:ext cx="1440160" cy="102611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31595"/>
            <a:ext cx="5225240" cy="299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ages.sodahead.com/profiles/0/0/2/4/9/4/0/8/3/burning-head-caricature-71013164131.jpeg"/>
          <p:cNvPicPr>
            <a:picLocks noChangeAspect="1" noChangeArrowheads="1"/>
          </p:cNvPicPr>
          <p:nvPr/>
        </p:nvPicPr>
        <p:blipFill>
          <a:blip r:embed="rId4" cstate="print"/>
          <a:srcRect b="9436"/>
          <a:stretch>
            <a:fillRect/>
          </a:stretch>
        </p:blipFill>
        <p:spPr bwMode="auto">
          <a:xfrm>
            <a:off x="5076056" y="2139702"/>
            <a:ext cx="2520280" cy="259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dirty="0" smtClean="0"/>
              <a:t> princípios gerais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203598"/>
            <a:ext cx="6768752" cy="3240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/>
            <a:r>
              <a:rPr lang="pt-PT" sz="2800" dirty="0" smtClean="0"/>
              <a:t>Leitura no ecrã</a:t>
            </a:r>
          </a:p>
          <a:p>
            <a:pPr lvl="1" eaLnBrk="1" hangingPunct="1"/>
            <a:r>
              <a:rPr lang="pt-PT" sz="2400" dirty="0" smtClean="0"/>
              <a:t>no ecrã reduz-se em 25% a velocidade de leitura</a:t>
            </a:r>
          </a:p>
          <a:p>
            <a:pPr lvl="2" eaLnBrk="1" hangingPunct="1"/>
            <a:r>
              <a:rPr lang="pt-PT" sz="2300" b="1" dirty="0" smtClean="0">
                <a:solidFill>
                  <a:srgbClr val="FF0000"/>
                </a:solidFill>
              </a:rPr>
              <a:t>usar textos curtos</a:t>
            </a:r>
          </a:p>
          <a:p>
            <a:pPr lvl="2" eaLnBrk="1" hangingPunct="1"/>
            <a:endParaRPr lang="pt-PT" sz="2000" dirty="0" smtClean="0"/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r>
              <a:rPr lang="pt-PT" sz="2800" dirty="0" smtClean="0"/>
              <a:t>Para escrever para a Web </a:t>
            </a:r>
            <a:r>
              <a:rPr lang="pt-PT" dirty="0" smtClean="0"/>
              <a:t>(</a:t>
            </a:r>
            <a:r>
              <a:rPr lang="pt-PT" dirty="0" err="1" smtClean="0"/>
              <a:t>Nilsen</a:t>
            </a:r>
            <a:r>
              <a:rPr lang="pt-PT" dirty="0" smtClean="0"/>
              <a:t>, 2000)</a:t>
            </a:r>
            <a:r>
              <a:rPr lang="pt-PT" sz="2800" dirty="0" smtClean="0"/>
              <a:t>:</a:t>
            </a:r>
          </a:p>
          <a:p>
            <a:pPr lvl="1" eaLnBrk="1" hangingPunct="1">
              <a:spcBef>
                <a:spcPct val="25000"/>
              </a:spcBef>
              <a:spcAft>
                <a:spcPct val="15000"/>
              </a:spcAft>
            </a:pPr>
            <a:r>
              <a:rPr lang="pt-PT" dirty="0" smtClean="0"/>
              <a:t>Ser sucinto </a:t>
            </a:r>
            <a:r>
              <a:rPr lang="pt-PT" sz="1800" dirty="0" smtClean="0"/>
              <a:t>(50% do texto para uma publicação em papel)</a:t>
            </a:r>
          </a:p>
          <a:p>
            <a:pPr lvl="1" eaLnBrk="1" hangingPunct="1">
              <a:spcBef>
                <a:spcPct val="25000"/>
              </a:spcBef>
              <a:spcAft>
                <a:spcPct val="15000"/>
              </a:spcAft>
            </a:pPr>
            <a:r>
              <a:rPr lang="pt-PT" dirty="0" smtClean="0"/>
              <a:t>Escrever para uma leitura em diagonal</a:t>
            </a:r>
            <a:r>
              <a:rPr lang="pt-PT" sz="1800" dirty="0" smtClean="0"/>
              <a:t>:</a:t>
            </a:r>
            <a:r>
              <a:rPr lang="pt-PT" dirty="0" smtClean="0"/>
              <a:t> </a:t>
            </a:r>
          </a:p>
          <a:p>
            <a:pPr lvl="2" eaLnBrk="1" hangingPunct="1">
              <a:spcBef>
                <a:spcPct val="25000"/>
              </a:spcBef>
              <a:spcAft>
                <a:spcPct val="15000"/>
              </a:spcAft>
            </a:pPr>
            <a:r>
              <a:rPr lang="pt-PT" sz="2300" b="1" dirty="0" smtClean="0">
                <a:solidFill>
                  <a:srgbClr val="FF0000"/>
                </a:solidFill>
              </a:rPr>
              <a:t>parágrafo curtos, subtítulos e listas </a:t>
            </a:r>
          </a:p>
          <a:p>
            <a:pPr lvl="1" eaLnBrk="1" hangingPunct="1">
              <a:spcBef>
                <a:spcPct val="25000"/>
              </a:spcBef>
              <a:spcAft>
                <a:spcPct val="15000"/>
              </a:spcAft>
            </a:pPr>
            <a:r>
              <a:rPr lang="pt-PT" dirty="0" smtClean="0"/>
              <a:t>Dividir a informação por várias páginas (tirar partido das funcionalidades do hipertexto)</a:t>
            </a:r>
          </a:p>
          <a:p>
            <a:pPr eaLnBrk="1" hangingPunct="1">
              <a:buFont typeface="Wingdings" pitchFamily="2" charset="2"/>
              <a:buNone/>
            </a:pPr>
            <a:endParaRPr lang="pt-PT" sz="2800" dirty="0" smtClean="0"/>
          </a:p>
        </p:txBody>
      </p:sp>
      <p:sp>
        <p:nvSpPr>
          <p:cNvPr id="19458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 dirty="0"/>
              <a:t>SACAUSEF, 21 de Dezembro de 2005</a:t>
            </a:r>
            <a:r>
              <a:rPr lang="pt-PT" sz="1400" dirty="0">
                <a:solidFill>
                  <a:schemeClr val="tx1"/>
                </a:solidFill>
              </a:rPr>
              <a:t>                  </a:t>
            </a:r>
            <a:r>
              <a:rPr lang="pt-PT" sz="1400" dirty="0" err="1">
                <a:solidFill>
                  <a:srgbClr val="4D4D4D"/>
                </a:solidFill>
              </a:rPr>
              <a:t>aac@iep.uminho.pt</a:t>
            </a:r>
            <a:endParaRPr lang="pt-PT" sz="1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Princípios gerais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/>
            <a:r>
              <a:rPr lang="pt-PT" dirty="0" smtClean="0"/>
              <a:t>Texto</a:t>
            </a:r>
          </a:p>
          <a:p>
            <a:pPr lvl="1" eaLnBrk="1" hangingPunct="1"/>
            <a:r>
              <a:rPr lang="pt-PT" dirty="0" smtClean="0"/>
              <a:t>Alinhado à esquerda</a:t>
            </a:r>
          </a:p>
          <a:p>
            <a:pPr lvl="1" eaLnBrk="1" hangingPunct="1">
              <a:spcBef>
                <a:spcPct val="30000"/>
              </a:spcBef>
              <a:spcAft>
                <a:spcPct val="15000"/>
              </a:spcAft>
            </a:pPr>
            <a:r>
              <a:rPr lang="pt-PT" dirty="0" smtClean="0"/>
              <a:t>Tipo de letra: sem serifa</a:t>
            </a:r>
          </a:p>
          <a:p>
            <a:pPr eaLnBrk="1" hangingPunct="1">
              <a:spcBef>
                <a:spcPct val="30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pt-PT" sz="1800" dirty="0" smtClean="0"/>
              <a:t>			Exemplos: </a:t>
            </a:r>
            <a:r>
              <a:rPr lang="pt-PT" sz="1800" dirty="0" err="1" smtClean="0"/>
              <a:t>arial</a:t>
            </a:r>
            <a:r>
              <a:rPr lang="pt-PT" sz="1800" dirty="0" smtClean="0"/>
              <a:t>, </a:t>
            </a:r>
            <a:r>
              <a:rPr lang="pt-PT" sz="1800" dirty="0" err="1" smtClean="0"/>
              <a:t>verdana</a:t>
            </a:r>
            <a:r>
              <a:rPr lang="pt-PT" sz="1800" dirty="0" smtClean="0"/>
              <a:t>, …</a:t>
            </a:r>
          </a:p>
          <a:p>
            <a:pPr lvl="1" eaLnBrk="1" hangingPunct="1">
              <a:spcBef>
                <a:spcPct val="30000"/>
              </a:spcBef>
              <a:spcAft>
                <a:spcPct val="15000"/>
              </a:spcAft>
            </a:pPr>
            <a:r>
              <a:rPr lang="pt-PT" dirty="0" smtClean="0"/>
              <a:t>Tamanho depende do tipo de letra: 10 ou 12 </a:t>
            </a:r>
          </a:p>
          <a:p>
            <a:pPr lvl="2" eaLnBrk="1" hangingPunct="1">
              <a:spcBef>
                <a:spcPct val="30000"/>
              </a:spcBef>
              <a:spcAft>
                <a:spcPct val="15000"/>
              </a:spcAft>
            </a:pPr>
            <a:r>
              <a:rPr lang="pt-PT" sz="1800" dirty="0" smtClean="0"/>
              <a:t>O utilizador deve poder alterar o tamanho do texto, adaptando-o às suas necessidades</a:t>
            </a:r>
          </a:p>
          <a:p>
            <a:pPr lvl="1" eaLnBrk="1" hangingPunct="1">
              <a:spcBef>
                <a:spcPct val="30000"/>
              </a:spcBef>
              <a:spcAft>
                <a:spcPct val="15000"/>
              </a:spcAft>
            </a:pPr>
            <a:r>
              <a:rPr lang="pt-PT" dirty="0" smtClean="0"/>
              <a:t>Texto não deve deslocar-se, piscar ou aumentar</a:t>
            </a:r>
          </a:p>
          <a:p>
            <a:pPr lvl="1" eaLnBrk="1" hangingPunct="1"/>
            <a:endParaRPr lang="pt-PT" dirty="0" smtClean="0"/>
          </a:p>
          <a:p>
            <a:pPr lvl="1" eaLnBrk="1" hangingPunct="1"/>
            <a:endParaRPr lang="pt-PT" dirty="0" smtClean="0"/>
          </a:p>
        </p:txBody>
      </p:sp>
      <p:sp>
        <p:nvSpPr>
          <p:cNvPr id="20482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Princípios gerais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9582"/>
            <a:ext cx="8013576" cy="36004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pt-PT" dirty="0" smtClean="0"/>
          </a:p>
          <a:p>
            <a:pPr eaLnBrk="1" hangingPunct="1">
              <a:lnSpc>
                <a:spcPct val="90000"/>
              </a:lnSpc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 da página</a:t>
            </a:r>
            <a:r>
              <a:rPr lang="pt-PT" dirty="0" smtClean="0"/>
              <a:t>: não deve dificultar a legibilidade dos caracteres</a:t>
            </a:r>
          </a:p>
          <a:p>
            <a:pPr eaLnBrk="1" hangingPunct="1">
              <a:lnSpc>
                <a:spcPct val="90000"/>
              </a:lnSpc>
            </a:pPr>
            <a:endParaRPr lang="pt-PT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pt-PT" dirty="0" smtClean="0"/>
              <a:t>As 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imagens animadas</a:t>
            </a:r>
            <a:r>
              <a:rPr lang="pt-PT" dirty="0" smtClean="0"/>
              <a:t>: interferem com a leitura do texto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t-PT" dirty="0" smtClean="0"/>
              <a:t>Evitar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t-PT" dirty="0" smtClean="0"/>
              <a:t>“clique aqui”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“Página em construção” - Um </a:t>
            </a:r>
            <a:r>
              <a:rPr lang="pt-PT" b="1" dirty="0" smtClean="0"/>
              <a:t>site</a:t>
            </a:r>
            <a:r>
              <a:rPr lang="pt-PT" dirty="0" smtClean="0"/>
              <a:t> está </a:t>
            </a:r>
            <a:r>
              <a:rPr lang="pt-PT" b="1" dirty="0" smtClean="0"/>
              <a:t>sempre</a:t>
            </a:r>
            <a:r>
              <a:rPr lang="pt-PT" dirty="0" smtClean="0"/>
              <a:t> </a:t>
            </a:r>
            <a:r>
              <a:rPr lang="pt-PT" b="1" dirty="0" smtClean="0"/>
              <a:t>em construção</a:t>
            </a:r>
            <a:r>
              <a:rPr lang="pt-PT" dirty="0" smtClean="0"/>
              <a:t>, por isso, não precisamos de o dizer</a:t>
            </a:r>
          </a:p>
          <a:p>
            <a:pPr lvl="1" eaLnBrk="1" hangingPunct="1">
              <a:lnSpc>
                <a:spcPct val="90000"/>
              </a:lnSpc>
            </a:pPr>
            <a:endParaRPr lang="pt-PT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t-PT" dirty="0" smtClean="0"/>
              <a:t>Nas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hiperligações </a:t>
            </a:r>
            <a:r>
              <a:rPr lang="pt-PT" dirty="0" smtClean="0"/>
              <a:t>- </a:t>
            </a:r>
            <a:r>
              <a:rPr lang="pt-PT" sz="2900" dirty="0" smtClean="0"/>
              <a:t>incluir uma pequena informação sobre o que se encontra se se </a:t>
            </a:r>
            <a:r>
              <a:rPr lang="pt-PT" sz="2900" dirty="0" err="1" smtClean="0"/>
              <a:t>activar</a:t>
            </a:r>
            <a:r>
              <a:rPr lang="pt-PT" sz="2900" dirty="0" smtClean="0"/>
              <a:t> a hiperligação (em pop </a:t>
            </a:r>
            <a:r>
              <a:rPr lang="pt-PT" sz="2900" dirty="0" err="1" smtClean="0"/>
              <a:t>up</a:t>
            </a:r>
            <a:r>
              <a:rPr lang="pt-PT" sz="29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pt-PT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19622"/>
            <a:ext cx="7848600" cy="31325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pt-PT" dirty="0" smtClean="0"/>
              <a:t>O sítio deve respeitar o princípio da 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Simplicidade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endParaRPr lang="pt-PT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“</a:t>
            </a:r>
            <a:r>
              <a:rPr lang="pt-PT" sz="2000" b="1" dirty="0" err="1" smtClean="0">
                <a:solidFill>
                  <a:schemeClr val="tx2"/>
                </a:solidFill>
              </a:rPr>
              <a:t>Simplicity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always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win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over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complexity</a:t>
            </a:r>
            <a:r>
              <a:rPr lang="pt-PT" sz="2000" b="1" dirty="0" smtClean="0">
                <a:solidFill>
                  <a:schemeClr val="tx2"/>
                </a:solidFill>
              </a:rPr>
              <a:t>, </a:t>
            </a:r>
            <a:r>
              <a:rPr lang="pt-PT" sz="2000" b="1" dirty="0" err="1" smtClean="0">
                <a:solidFill>
                  <a:schemeClr val="tx2"/>
                </a:solidFill>
              </a:rPr>
              <a:t>especially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on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the</a:t>
            </a:r>
            <a:r>
              <a:rPr lang="pt-PT" sz="2000" b="1" dirty="0" smtClean="0">
                <a:solidFill>
                  <a:schemeClr val="tx2"/>
                </a:solidFill>
              </a:rPr>
              <a:t> web </a:t>
            </a:r>
            <a:r>
              <a:rPr lang="pt-PT" sz="2000" b="1" dirty="0" err="1" smtClean="0">
                <a:solidFill>
                  <a:schemeClr val="tx2"/>
                </a:solidFill>
              </a:rPr>
              <a:t>where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every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five</a:t>
            </a:r>
            <a:r>
              <a:rPr lang="pt-PT" sz="2000" b="1" dirty="0" smtClean="0">
                <a:solidFill>
                  <a:schemeClr val="tx2"/>
                </a:solidFill>
              </a:rPr>
              <a:t> bytes </a:t>
            </a:r>
            <a:r>
              <a:rPr lang="pt-PT" sz="2000" b="1" dirty="0" err="1" smtClean="0">
                <a:solidFill>
                  <a:schemeClr val="tx2"/>
                </a:solidFill>
              </a:rPr>
              <a:t>saved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is</a:t>
            </a:r>
            <a:r>
              <a:rPr lang="pt-PT" sz="2000" b="1" dirty="0" smtClean="0">
                <a:solidFill>
                  <a:schemeClr val="tx2"/>
                </a:solidFill>
              </a:rPr>
              <a:t> a </a:t>
            </a:r>
            <a:r>
              <a:rPr lang="pt-PT" sz="2000" b="1" dirty="0" err="1" smtClean="0">
                <a:solidFill>
                  <a:schemeClr val="tx2"/>
                </a:solidFill>
              </a:rPr>
              <a:t>millisecond</a:t>
            </a:r>
            <a:r>
              <a:rPr lang="pt-PT" sz="2000" b="1" dirty="0" smtClean="0">
                <a:solidFill>
                  <a:schemeClr val="tx2"/>
                </a:solidFill>
              </a:rPr>
              <a:t> </a:t>
            </a:r>
            <a:r>
              <a:rPr lang="pt-PT" sz="2000" b="1" dirty="0" err="1" smtClean="0">
                <a:solidFill>
                  <a:schemeClr val="tx2"/>
                </a:solidFill>
              </a:rPr>
              <a:t>less</a:t>
            </a:r>
            <a:r>
              <a:rPr lang="pt-PT" sz="2000" b="1" dirty="0" smtClean="0">
                <a:solidFill>
                  <a:schemeClr val="tx2"/>
                </a:solidFill>
              </a:rPr>
              <a:t> download time</a:t>
            </a:r>
            <a:r>
              <a:rPr lang="pt-PT" sz="2000" dirty="0" smtClean="0">
                <a:solidFill>
                  <a:schemeClr val="tx2"/>
                </a:solidFill>
              </a:rPr>
              <a:t>”</a:t>
            </a:r>
            <a:r>
              <a:rPr lang="pt-PT" sz="2800" dirty="0" smtClean="0">
                <a:solidFill>
                  <a:schemeClr val="tx2"/>
                </a:solidFill>
              </a:rPr>
              <a:t> </a:t>
            </a:r>
            <a:endParaRPr lang="pt-PT" sz="1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pt-PT" sz="1800" dirty="0" smtClean="0"/>
              <a:t>					(Nielsen, 2000: 22)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</a:pPr>
            <a:endParaRPr lang="pt-PT" sz="2800" dirty="0" smtClean="0"/>
          </a:p>
          <a:p>
            <a:pPr eaLnBrk="1" hangingPunct="1"/>
            <a:endParaRPr lang="pt-PT" sz="2800" dirty="0" smtClean="0"/>
          </a:p>
        </p:txBody>
      </p:sp>
      <p:sp>
        <p:nvSpPr>
          <p:cNvPr id="23554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dirty="0" smtClean="0"/>
              <a:t>Simplicidade, interatividade e comunicação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383512"/>
            <a:ext cx="7772400" cy="3276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000" b="1" dirty="0" smtClean="0"/>
              <a:t>Simplicidade</a:t>
            </a:r>
            <a:r>
              <a:rPr lang="pt-PT" sz="2000" dirty="0" smtClean="0"/>
              <a:t> no design gráfico 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 smtClean="0"/>
              <a:t>não sobrecarregar a mancha gráfica da página</a:t>
            </a:r>
          </a:p>
          <a:p>
            <a:pPr eaLnBrk="1" hangingPunct="1">
              <a:lnSpc>
                <a:spcPct val="90000"/>
              </a:lnSpc>
            </a:pPr>
            <a:r>
              <a:rPr lang="pt-PT" sz="2000" b="1" dirty="0" err="1" smtClean="0"/>
              <a:t>Interactividade</a:t>
            </a:r>
            <a:r>
              <a:rPr lang="pt-PT" sz="20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 err="1" smtClean="0"/>
              <a:t>Activar</a:t>
            </a:r>
            <a:r>
              <a:rPr lang="pt-PT" sz="1800" dirty="0" smtClean="0"/>
              <a:t> uma animação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 smtClean="0"/>
              <a:t>Preencher e enviar 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 smtClean="0"/>
              <a:t>Preencher e verificar (feedback imediato)</a:t>
            </a:r>
          </a:p>
          <a:p>
            <a:pPr eaLnBrk="1" hangingPunct="1">
              <a:lnSpc>
                <a:spcPct val="90000"/>
              </a:lnSpc>
            </a:pPr>
            <a:r>
              <a:rPr lang="pt-PT" sz="2000" b="1" dirty="0" smtClean="0"/>
              <a:t>Comunicação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 smtClean="0"/>
              <a:t>Fórum; Chat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 smtClean="0"/>
              <a:t>Comunidades de aprendizagem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 smtClean="0"/>
              <a:t>Registo de opinião sobre o site </a:t>
            </a:r>
          </a:p>
        </p:txBody>
      </p:sp>
      <p:sp>
        <p:nvSpPr>
          <p:cNvPr id="24578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/>
              <a:t>SACAUSEF, 21 de Dezembro de 2005</a:t>
            </a:r>
            <a:r>
              <a:rPr lang="pt-PT" sz="1400">
                <a:solidFill>
                  <a:schemeClr val="tx1"/>
                </a:solidFill>
              </a:rPr>
              <a:t>                  </a:t>
            </a:r>
            <a:r>
              <a:rPr lang="pt-PT" sz="1400">
                <a:solidFill>
                  <a:srgbClr val="4D4D4D"/>
                </a:solidFill>
              </a:rPr>
              <a:t>aac@iep.uminho.pt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dirty="0" smtClean="0"/>
              <a:t>Indicadores de qualidade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31590"/>
            <a:ext cx="8686800" cy="36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eaLnBrk="1" hangingPunct="1"/>
            <a:endParaRPr lang="pt-PT" dirty="0" smtClean="0"/>
          </a:p>
          <a:p>
            <a:pPr eaLnBrk="1" hangingPunct="1"/>
            <a:r>
              <a:rPr lang="pt-PT" dirty="0" smtClean="0"/>
              <a:t>Modelo de qualidade ISO/IEC 9126-1</a:t>
            </a:r>
          </a:p>
          <a:p>
            <a:pPr lvl="1" eaLnBrk="1" hangingPunct="1"/>
            <a:r>
              <a:rPr lang="pt-PT" dirty="0" smtClean="0"/>
              <a:t>Integra 6 características cada uma delas com </a:t>
            </a:r>
            <a:r>
              <a:rPr lang="pt-PT" dirty="0" err="1" smtClean="0"/>
              <a:t>subcaracterísticas</a:t>
            </a:r>
            <a:endParaRPr lang="pt-PT" dirty="0" smtClean="0"/>
          </a:p>
          <a:p>
            <a:pPr lvl="1" eaLnBrk="1" hangingPunct="1"/>
            <a:endParaRPr lang="pt-PT" dirty="0" smtClean="0"/>
          </a:p>
          <a:p>
            <a:pPr lvl="1" eaLnBrk="1" hangingPunct="1"/>
            <a:r>
              <a:rPr lang="pt-PT" dirty="0" smtClean="0"/>
              <a:t>As 6 características são: </a:t>
            </a:r>
          </a:p>
          <a:p>
            <a:pPr marL="1430338" lvl="2" defTabSz="1433513" eaLnBrk="1" hangingPunct="1">
              <a:buFont typeface="Wingdings" pitchFamily="2" charset="2"/>
              <a:buChar char="Ø"/>
            </a:pPr>
            <a:r>
              <a:rPr lang="pt-PT" b="1" dirty="0" smtClean="0">
                <a:solidFill>
                  <a:srgbClr val="FF0000"/>
                </a:solidFill>
              </a:rPr>
              <a:t>funcionalidade</a:t>
            </a:r>
          </a:p>
          <a:p>
            <a:pPr marL="1430338" lvl="2" defTabSz="1433513">
              <a:buFont typeface="Wingdings" pitchFamily="2" charset="2"/>
              <a:buChar char="Ø"/>
            </a:pPr>
            <a:r>
              <a:rPr lang="pt-PT" b="1" dirty="0" smtClean="0">
                <a:solidFill>
                  <a:srgbClr val="FF0000"/>
                </a:solidFill>
              </a:rPr>
              <a:t>eficiência</a:t>
            </a:r>
          </a:p>
          <a:p>
            <a:pPr marL="1430338" lvl="2" defTabSz="1433513" eaLnBrk="1" hangingPunct="1">
              <a:buFont typeface="Wingdings" pitchFamily="2" charset="2"/>
              <a:buChar char="Ø"/>
            </a:pPr>
            <a:r>
              <a:rPr lang="pt-PT" b="1" dirty="0" smtClean="0">
                <a:solidFill>
                  <a:srgbClr val="FF0000"/>
                </a:solidFill>
              </a:rPr>
              <a:t>usabilidade </a:t>
            </a:r>
          </a:p>
          <a:p>
            <a:pPr marL="1430338" lvl="2" defTabSz="1433513">
              <a:buFont typeface="Wingdings" pitchFamily="2" charset="2"/>
              <a:buChar char="Ø"/>
            </a:pPr>
            <a:r>
              <a:rPr lang="pt-PT" b="1" dirty="0" smtClean="0">
                <a:solidFill>
                  <a:srgbClr val="0070C0"/>
                </a:solidFill>
              </a:rPr>
              <a:t>fiabilidade</a:t>
            </a:r>
          </a:p>
          <a:p>
            <a:pPr marL="1430338" lvl="2" defTabSz="1433513" eaLnBrk="1" hangingPunct="1">
              <a:buFont typeface="Wingdings" pitchFamily="2" charset="2"/>
              <a:buChar char="Ø"/>
            </a:pPr>
            <a:r>
              <a:rPr lang="pt-PT" b="1" dirty="0" smtClean="0">
                <a:solidFill>
                  <a:srgbClr val="0070C0"/>
                </a:solidFill>
              </a:rPr>
              <a:t>manutenção</a:t>
            </a:r>
          </a:p>
          <a:p>
            <a:pPr marL="1430338" lvl="2" defTabSz="1433513" eaLnBrk="1" hangingPunct="1">
              <a:buFont typeface="Wingdings" pitchFamily="2" charset="2"/>
              <a:buChar char="Ø"/>
            </a:pPr>
            <a:r>
              <a:rPr lang="pt-PT" b="1" dirty="0" smtClean="0">
                <a:solidFill>
                  <a:srgbClr val="0070C0"/>
                </a:solidFill>
              </a:rPr>
              <a:t>portabilidade</a:t>
            </a:r>
          </a:p>
        </p:txBody>
      </p:sp>
      <p:sp>
        <p:nvSpPr>
          <p:cNvPr id="26626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 dirty="0"/>
              <a:t>SACAUSEF, 21 de Dezembro de 2005</a:t>
            </a:r>
            <a:r>
              <a:rPr lang="pt-PT" sz="1400" dirty="0">
                <a:solidFill>
                  <a:schemeClr val="tx1"/>
                </a:solidFill>
              </a:rPr>
              <a:t>                  </a:t>
            </a:r>
            <a:r>
              <a:rPr lang="pt-PT" sz="1400" dirty="0" err="1">
                <a:solidFill>
                  <a:srgbClr val="4D4D4D"/>
                </a:solidFill>
              </a:rPr>
              <a:t>aac@iep.uminho.pt</a:t>
            </a:r>
            <a:endParaRPr lang="pt-PT" sz="1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dirty="0" smtClean="0"/>
              <a:t>Indicadores de qualidade: características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/>
            <a:endParaRPr lang="pt-PT" b="1" dirty="0" smtClean="0"/>
          </a:p>
          <a:p>
            <a:pPr eaLnBrk="1" hangingPunct="1"/>
            <a:r>
              <a:rPr lang="pt-PT" b="1" dirty="0" smtClean="0"/>
              <a:t>Funcionalidade</a:t>
            </a:r>
            <a:r>
              <a:rPr lang="pt-PT" dirty="0" smtClean="0"/>
              <a:t> – </a:t>
            </a:r>
            <a:r>
              <a:rPr lang="pt-PT" sz="2000" dirty="0" smtClean="0"/>
              <a:t>capacidade do site proporcionar funções que vão de encontro às necessidades do utilizador</a:t>
            </a:r>
          </a:p>
          <a:p>
            <a:pPr eaLnBrk="1" hangingPunct="1"/>
            <a:endParaRPr lang="pt-PT" sz="2000" dirty="0" smtClean="0"/>
          </a:p>
          <a:p>
            <a:pPr lvl="1" eaLnBrk="1" hangingPunct="1">
              <a:spcAft>
                <a:spcPct val="20000"/>
              </a:spcAft>
            </a:pPr>
            <a:r>
              <a:rPr lang="pt-PT" dirty="0" smtClean="0"/>
              <a:t>Hiperligações (internas e externas): ativas</a:t>
            </a:r>
          </a:p>
          <a:p>
            <a:pPr lvl="1" eaLnBrk="1" hangingPunct="1">
              <a:spcAft>
                <a:spcPct val="20000"/>
              </a:spcAft>
            </a:pPr>
            <a:r>
              <a:rPr lang="pt-PT" dirty="0" smtClean="0"/>
              <a:t>Motor de pesquisa (no site); índice do site</a:t>
            </a:r>
          </a:p>
          <a:p>
            <a:pPr lvl="1" eaLnBrk="1" hangingPunct="1">
              <a:spcAft>
                <a:spcPct val="20000"/>
              </a:spcAft>
            </a:pPr>
            <a:r>
              <a:rPr lang="pt-PT" dirty="0" smtClean="0">
                <a:solidFill>
                  <a:schemeClr val="tx1"/>
                </a:solidFill>
              </a:rPr>
              <a:t>Contactos </a:t>
            </a:r>
            <a:r>
              <a:rPr lang="pt-PT" dirty="0" smtClean="0"/>
              <a:t>(e a capacidade de resposta ao email)</a:t>
            </a:r>
          </a:p>
          <a:p>
            <a:pPr lvl="1" eaLnBrk="1" hangingPunct="1">
              <a:spcAft>
                <a:spcPct val="20000"/>
              </a:spcAft>
            </a:pPr>
            <a:r>
              <a:rPr lang="pt-PT" dirty="0" smtClean="0"/>
              <a:t>Comunicação: chat e fórum </a:t>
            </a:r>
          </a:p>
          <a:p>
            <a:pPr lvl="1" eaLnBrk="1" hangingPunct="1">
              <a:spcAft>
                <a:spcPct val="20000"/>
              </a:spcAft>
            </a:pPr>
            <a:r>
              <a:rPr lang="pt-PT" dirty="0" smtClean="0"/>
              <a:t>Atividades para os alunos que visitam o site (</a:t>
            </a:r>
            <a:r>
              <a:rPr lang="pt-PT" dirty="0" err="1" smtClean="0"/>
              <a:t>WebQuest</a:t>
            </a:r>
            <a:r>
              <a:rPr lang="pt-PT" dirty="0" smtClean="0"/>
              <a:t>, Caça ao tesouro, jogos, …) – sítios educativos</a:t>
            </a:r>
          </a:p>
          <a:p>
            <a:pPr lvl="1">
              <a:spcAft>
                <a:spcPct val="20000"/>
              </a:spcAft>
            </a:pPr>
            <a:r>
              <a:rPr lang="pt-PT" dirty="0" smtClean="0"/>
              <a:t>Escrita colaborativa (</a:t>
            </a:r>
            <a:r>
              <a:rPr lang="pt-PT" dirty="0" err="1" smtClean="0"/>
              <a:t>wiki</a:t>
            </a:r>
            <a:r>
              <a:rPr lang="pt-PT" dirty="0" smtClean="0"/>
              <a:t>, </a:t>
            </a:r>
            <a:r>
              <a:rPr lang="pt-PT" dirty="0" err="1" smtClean="0"/>
              <a:t>writely</a:t>
            </a:r>
            <a:r>
              <a:rPr lang="pt-PT" dirty="0" smtClean="0"/>
              <a:t>, …) – sítios educativos</a:t>
            </a:r>
          </a:p>
        </p:txBody>
      </p:sp>
      <p:sp>
        <p:nvSpPr>
          <p:cNvPr id="27650" name="Marcador de Posição do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PT" dirty="0"/>
              <a:t>SACAUSEF, 21 de Dezembro de 2005</a:t>
            </a:r>
            <a:r>
              <a:rPr lang="pt-PT" sz="1400" dirty="0">
                <a:solidFill>
                  <a:schemeClr val="tx1"/>
                </a:solidFill>
              </a:rPr>
              <a:t>                  </a:t>
            </a:r>
            <a:r>
              <a:rPr lang="pt-PT" sz="1400" dirty="0" err="1">
                <a:solidFill>
                  <a:srgbClr val="4D4D4D"/>
                </a:solidFill>
              </a:rPr>
              <a:t>aac@iep.uminho.pt</a:t>
            </a:r>
            <a:endParaRPr lang="pt-PT" sz="1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2520</TotalTime>
  <Words>1261</Words>
  <Application>Microsoft Office PowerPoint</Application>
  <PresentationFormat>Apresentação no Ecrã (16:9)</PresentationFormat>
  <Paragraphs>265</Paragraphs>
  <Slides>26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Solstice</vt:lpstr>
      <vt:lpstr>Edição multimédia aula 11</vt:lpstr>
      <vt:lpstr>Indicadores de Qualidade de Sites  com Finalidade Educativa</vt:lpstr>
      <vt:lpstr> princípios gerais</vt:lpstr>
      <vt:lpstr>Princípios gerais</vt:lpstr>
      <vt:lpstr>Princípios gerais</vt:lpstr>
      <vt:lpstr>Diapositivo 6</vt:lpstr>
      <vt:lpstr>Simplicidade, interatividade e comunicação</vt:lpstr>
      <vt:lpstr>Indicadores de qualidade</vt:lpstr>
      <vt:lpstr>Indicadores de qualidade: características</vt:lpstr>
      <vt:lpstr>Indicadores de qualidade: características</vt:lpstr>
      <vt:lpstr>Indicadores de qualidade, em</vt:lpstr>
      <vt:lpstr>Home</vt:lpstr>
      <vt:lpstr>Diapositivo 13</vt:lpstr>
      <vt:lpstr>Diapositivo 14</vt:lpstr>
      <vt:lpstr>Diapositivo 15</vt:lpstr>
      <vt:lpstr>No interior do sítio</vt:lpstr>
      <vt:lpstr>Diapositivo 17</vt:lpstr>
      <vt:lpstr>Diapositivo 18</vt:lpstr>
      <vt:lpstr>Diapositivo 19</vt:lpstr>
      <vt:lpstr>Diapositivo 20</vt:lpstr>
      <vt:lpstr>No interior do sítio </vt:lpstr>
      <vt:lpstr>No interior do sítio</vt:lpstr>
      <vt:lpstr> Numa página do site</vt:lpstr>
      <vt:lpstr>Ferramentas para análise de sítios Web</vt:lpstr>
      <vt:lpstr>Ferramentas para análise de sítios Web</vt:lpstr>
      <vt:lpstr>Diapositivo 26</vt:lpstr>
    </vt:vector>
  </TitlesOfParts>
  <Company>Universidade Católica Portuguesa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Edição multimédia</dc:title>
  <dc:creator>user</dc:creator>
  <cp:lastModifiedBy>Utilizador</cp:lastModifiedBy>
  <cp:revision>233</cp:revision>
  <dcterms:created xsi:type="dcterms:W3CDTF">2012-09-05T11:02:31Z</dcterms:created>
  <dcterms:modified xsi:type="dcterms:W3CDTF">2013-05-27T16:24:45Z</dcterms:modified>
</cp:coreProperties>
</file>