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1"/>
  </p:notesMasterIdLst>
  <p:sldIdLst>
    <p:sldId id="257" r:id="rId2"/>
    <p:sldId id="298" r:id="rId3"/>
    <p:sldId id="364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62" r:id="rId15"/>
    <p:sldId id="361" r:id="rId16"/>
    <p:sldId id="363" r:id="rId17"/>
    <p:sldId id="359" r:id="rId18"/>
    <p:sldId id="386" r:id="rId19"/>
    <p:sldId id="387" r:id="rId20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5" autoAdjust="0"/>
  </p:normalViewPr>
  <p:slideViewPr>
    <p:cSldViewPr>
      <p:cViewPr varScale="1">
        <p:scale>
          <a:sx n="81" d="100"/>
          <a:sy n="81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0180-3954-4FDE-955C-03FC713CFE5D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11EC-1282-42C9-A22E-B05B20A72BD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13</a:t>
            </a:fld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14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3F481-2072-4D91-A988-727EE9ECC48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pic>
        <p:nvPicPr>
          <p:cNvPr id="7" name="Picture 2" descr="L:\WD SmartWare.swstor\JRL-PC\Volume.3b554244.debe.11df.af8b.806e6f6e6963\Users\JrL\Pictures\logoUCP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3478"/>
            <a:ext cx="864096" cy="88450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PT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iodosmiudos.pt/" TargetMode="External"/><Relationship Id="rId7" Type="http://schemas.openxmlformats.org/officeDocument/2006/relationships/image" Target="../media/image17.jpeg"/><Relationship Id="rId2" Type="http://schemas.openxmlformats.org/officeDocument/2006/relationships/hyperlink" Target="http://www.edp.p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atel.pt/" TargetMode="External"/><Relationship Id="rId5" Type="http://schemas.openxmlformats.org/officeDocument/2006/relationships/hyperlink" Target="http://www.portugaltelecom.pt/" TargetMode="External"/><Relationship Id="rId4" Type="http://schemas.openxmlformats.org/officeDocument/2006/relationships/hyperlink" Target="http://www.ucp.p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7984" y="771555"/>
            <a:ext cx="4027984" cy="1372321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FF0000"/>
                </a:solidFill>
              </a:rPr>
              <a:t>Edição multimédia</a:t>
            </a:r>
            <a:br>
              <a:rPr lang="pt-PT" dirty="0" smtClean="0">
                <a:solidFill>
                  <a:srgbClr val="FF0000"/>
                </a:solidFill>
              </a:rPr>
            </a:br>
            <a:r>
              <a:rPr lang="pt-PT" dirty="0" smtClean="0">
                <a:solidFill>
                  <a:srgbClr val="FF0000"/>
                </a:solidFill>
              </a:rPr>
              <a:t>aula 09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35696" y="2787774"/>
            <a:ext cx="6764288" cy="899778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Discurso multimédia </a:t>
            </a:r>
          </a:p>
          <a:p>
            <a:r>
              <a:rPr lang="pt-PT" dirty="0" smtClean="0"/>
              <a:t> Introdução</a:t>
            </a:r>
          </a:p>
        </p:txBody>
      </p:sp>
      <p:pic>
        <p:nvPicPr>
          <p:cNvPr id="2050" name="Picture 2" descr="L:\WD SmartWare.swstor\JRL-PC\Volume.3b554244.debe.11df.af8b.806e6f6e6963\Users\JrL\Pictures\logoUC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7499"/>
            <a:ext cx="792088" cy="8107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52120" y="4227934"/>
            <a:ext cx="3161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dirty="0" smtClean="0"/>
              <a:t>Faculdade de Ciências Humanas</a:t>
            </a:r>
          </a:p>
          <a:p>
            <a:pPr algn="r"/>
            <a:r>
              <a:rPr lang="pt-PT" dirty="0" smtClean="0"/>
              <a:t> 2012/2013  semestre 2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83568" y="2355726"/>
            <a:ext cx="3528392" cy="1503610"/>
            <a:chOff x="1547664" y="1500188"/>
            <a:chExt cx="5904656" cy="2295698"/>
          </a:xfrm>
        </p:grpSpPr>
        <p:pic>
          <p:nvPicPr>
            <p:cNvPr id="4096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85938" y="1500188"/>
              <a:ext cx="5572125" cy="2143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6516216" y="3435846"/>
              <a:ext cx="936104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547664" y="3435846"/>
              <a:ext cx="864096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59832" y="3507854"/>
              <a:ext cx="504056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211960" y="3435846"/>
              <a:ext cx="576064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36096" y="3435846"/>
              <a:ext cx="432048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smtClean="0"/>
              <a:t>interatividade e navegação (2)</a:t>
            </a:r>
            <a:endParaRPr lang="pt-PT" dirty="0"/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67544" y="1419627"/>
            <a:ext cx="8229600" cy="596657"/>
          </a:xfrm>
        </p:spPr>
        <p:txBody>
          <a:bodyPr/>
          <a:lstStyle/>
          <a:p>
            <a:r>
              <a:rPr lang="pt-PT" dirty="0" smtClean="0"/>
              <a:t>Estrutura hierárquica ou arborescente</a:t>
            </a: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17" y="2211710"/>
            <a:ext cx="37242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211710"/>
            <a:ext cx="41910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err="1" smtClean="0"/>
              <a:t>interactividade</a:t>
            </a:r>
            <a:r>
              <a:rPr lang="pt-PT" dirty="0" smtClean="0"/>
              <a:t> e navegação (3)</a:t>
            </a:r>
            <a:endParaRPr lang="pt-PT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7544" y="1419627"/>
            <a:ext cx="8229600" cy="596657"/>
          </a:xfrm>
        </p:spPr>
        <p:txBody>
          <a:bodyPr/>
          <a:lstStyle/>
          <a:p>
            <a:r>
              <a:rPr lang="pt-PT" dirty="0" smtClean="0"/>
              <a:t>Estrutura não-linear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851670"/>
            <a:ext cx="5486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smtClean="0"/>
              <a:t>interatividade e navegação (4)</a:t>
            </a:r>
            <a:endParaRPr lang="pt-PT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7544" y="1419627"/>
            <a:ext cx="8229600" cy="596657"/>
          </a:xfrm>
        </p:spPr>
        <p:txBody>
          <a:bodyPr/>
          <a:lstStyle/>
          <a:p>
            <a:r>
              <a:rPr lang="pt-PT" dirty="0" smtClean="0"/>
              <a:t>Estrutura mista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9707"/>
            <a:ext cx="4289136" cy="246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smtClean="0"/>
              <a:t>interatividade e navegação (5)</a:t>
            </a:r>
            <a:endParaRPr lang="pt-PT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539552" y="1203603"/>
            <a:ext cx="8229600" cy="596657"/>
          </a:xfrm>
        </p:spPr>
        <p:txBody>
          <a:bodyPr/>
          <a:lstStyle/>
          <a:p>
            <a:r>
              <a:rPr lang="pt-PT" dirty="0" smtClean="0"/>
              <a:t>Estrutura mista complexa</a:t>
            </a:r>
          </a:p>
          <a:p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77" y="2211710"/>
            <a:ext cx="41052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203600"/>
            <a:ext cx="4721170" cy="3795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smtClean="0"/>
              <a:t>interatividade e navegação (exemplo)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47664" y="195486"/>
            <a:ext cx="7355160" cy="8572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Aspetos relacionados com </a:t>
            </a:r>
            <a:r>
              <a:rPr lang="pt-PT" sz="4000" dirty="0" smtClean="0"/>
              <a:t>interatividade</a:t>
            </a:r>
            <a:endParaRPr lang="pt-PT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19622"/>
            <a:ext cx="8229600" cy="33944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pt-PT" dirty="0" smtClean="0"/>
              <a:t>A </a:t>
            </a:r>
            <a:r>
              <a:rPr lang="pt-PT" b="1" dirty="0" smtClean="0">
                <a:solidFill>
                  <a:srgbClr val="FF0000"/>
                </a:solidFill>
              </a:rPr>
              <a:t>interatividade</a:t>
            </a:r>
            <a:r>
              <a:rPr lang="pt-PT" dirty="0" smtClean="0"/>
              <a:t> exige que existam nos espaços  de relação com o utilizador </a:t>
            </a:r>
            <a:r>
              <a:rPr lang="pt-PT" dirty="0" smtClean="0">
                <a:solidFill>
                  <a:srgbClr val="FF0000"/>
                </a:solidFill>
              </a:rPr>
              <a:t>elementos de interação </a:t>
            </a:r>
            <a:r>
              <a:rPr lang="pt-PT" dirty="0" smtClean="0"/>
              <a:t>adequados.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Para além do próprio </a:t>
            </a:r>
            <a:r>
              <a:rPr lang="pt-PT" b="1" dirty="0" smtClean="0">
                <a:solidFill>
                  <a:schemeClr val="accent3">
                    <a:lumMod val="75000"/>
                  </a:schemeClr>
                </a:solidFill>
              </a:rPr>
              <a:t>texto</a:t>
            </a:r>
            <a:r>
              <a:rPr lang="pt-PT" dirty="0" smtClean="0"/>
              <a:t> e </a:t>
            </a:r>
            <a:r>
              <a:rPr lang="pt-PT" b="1" dirty="0" smtClean="0">
                <a:solidFill>
                  <a:schemeClr val="accent3">
                    <a:lumMod val="75000"/>
                  </a:schemeClr>
                </a:solidFill>
              </a:rPr>
              <a:t>grafismos</a:t>
            </a:r>
            <a:r>
              <a:rPr lang="pt-PT" dirty="0" smtClean="0"/>
              <a:t> associados, devem existir </a:t>
            </a:r>
            <a:r>
              <a:rPr lang="pt-PT" b="1" dirty="0" smtClean="0">
                <a:solidFill>
                  <a:schemeClr val="accent3">
                    <a:lumMod val="75000"/>
                  </a:schemeClr>
                </a:solidFill>
              </a:rPr>
              <a:t>outros elementos </a:t>
            </a:r>
            <a:r>
              <a:rPr lang="pt-PT" dirty="0" smtClean="0"/>
              <a:t>que favoreçam essa mesma relação.</a:t>
            </a:r>
          </a:p>
          <a:p>
            <a:endParaRPr lang="pt-PT" dirty="0" smtClean="0"/>
          </a:p>
          <a:p>
            <a:pPr lvl="2"/>
            <a:r>
              <a:rPr lang="pt-PT" dirty="0" smtClean="0"/>
              <a:t>Esses elementos pertencem a dois grandes tipos:</a:t>
            </a:r>
          </a:p>
          <a:p>
            <a:pPr lvl="4"/>
            <a:r>
              <a:rPr lang="pt-PT" dirty="0" smtClean="0"/>
              <a:t>elementos de </a:t>
            </a:r>
            <a:r>
              <a:rPr lang="pt-PT" b="1" dirty="0" smtClean="0"/>
              <a:t>orientação e navegação</a:t>
            </a:r>
            <a:r>
              <a:rPr lang="pt-PT" dirty="0" smtClean="0"/>
              <a:t>;</a:t>
            </a:r>
          </a:p>
          <a:p>
            <a:pPr lvl="4"/>
            <a:r>
              <a:rPr lang="pt-PT" dirty="0" smtClean="0"/>
              <a:t>elementos de </a:t>
            </a:r>
            <a:r>
              <a:rPr lang="pt-PT" b="1" dirty="0" smtClean="0"/>
              <a:t>hiperligação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4" name="Down Arrow 3"/>
          <p:cNvSpPr/>
          <p:nvPr/>
        </p:nvSpPr>
        <p:spPr>
          <a:xfrm rot="1357428">
            <a:off x="3593091" y="2148559"/>
            <a:ext cx="157619" cy="557737"/>
          </a:xfrm>
          <a:prstGeom prst="downArrow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Down Arrow 4"/>
          <p:cNvSpPr/>
          <p:nvPr/>
        </p:nvSpPr>
        <p:spPr>
          <a:xfrm rot="1357428">
            <a:off x="4587352" y="2156445"/>
            <a:ext cx="185318" cy="491270"/>
          </a:xfrm>
          <a:prstGeom prst="downArrow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Down Arrow 5"/>
          <p:cNvSpPr/>
          <p:nvPr/>
        </p:nvSpPr>
        <p:spPr>
          <a:xfrm rot="1357428">
            <a:off x="4156692" y="1997234"/>
            <a:ext cx="182542" cy="872311"/>
          </a:xfrm>
          <a:prstGeom prst="downArrow">
            <a:avLst>
              <a:gd name="adj1" fmla="val 50000"/>
              <a:gd name="adj2" fmla="val 102007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página multimédia interativa (orientação)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347614"/>
            <a:ext cx="6840760" cy="33944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pt-PT" dirty="0" smtClean="0"/>
              <a:t>é “obrigatório” ter funcionalidades :</a:t>
            </a:r>
          </a:p>
          <a:p>
            <a:endParaRPr lang="pt-PT" dirty="0" smtClean="0"/>
          </a:p>
          <a:p>
            <a:pPr lvl="1"/>
            <a:r>
              <a:rPr lang="pt-PT" dirty="0" smtClean="0"/>
              <a:t>sair do programa;</a:t>
            </a:r>
          </a:p>
          <a:p>
            <a:pPr lvl="1"/>
            <a:r>
              <a:rPr lang="pt-PT" dirty="0" smtClean="0"/>
              <a:t>ir para a página seguinte;</a:t>
            </a:r>
          </a:p>
          <a:p>
            <a:pPr lvl="1"/>
            <a:r>
              <a:rPr lang="pt-PT" dirty="0" smtClean="0"/>
              <a:t>voltar atrás;</a:t>
            </a:r>
          </a:p>
          <a:p>
            <a:pPr lvl="1"/>
            <a:r>
              <a:rPr lang="pt-PT" dirty="0" smtClean="0"/>
              <a:t>voltar ao menu anterior;</a:t>
            </a:r>
          </a:p>
          <a:p>
            <a:pPr lvl="1"/>
            <a:r>
              <a:rPr lang="pt-PT" dirty="0" smtClean="0"/>
              <a:t>voltar ao menu principal.</a:t>
            </a:r>
          </a:p>
          <a:p>
            <a:pPr lvl="3"/>
            <a:r>
              <a:rPr lang="pt-PT" dirty="0" smtClean="0"/>
              <a:t>No caso dos sítios web podemos ter outra abordagem na navegabilidade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t="9083" r="2132"/>
          <a:stretch>
            <a:fillRect/>
          </a:stretch>
        </p:blipFill>
        <p:spPr bwMode="auto">
          <a:xfrm>
            <a:off x="3635896" y="1131592"/>
            <a:ext cx="3701796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página </a:t>
            </a:r>
            <a:r>
              <a:rPr lang="pt-PT" dirty="0" err="1" smtClean="0"/>
              <a:t>multimedia</a:t>
            </a:r>
            <a:r>
              <a:rPr lang="pt-PT" dirty="0" smtClean="0"/>
              <a:t> </a:t>
            </a:r>
            <a:r>
              <a:rPr lang="pt-PT" dirty="0" err="1" smtClean="0"/>
              <a:t>interactiva</a:t>
            </a:r>
            <a:r>
              <a:rPr lang="pt-PT" dirty="0" smtClean="0"/>
              <a:t> (orientação)</a:t>
            </a:r>
            <a:endParaRPr lang="pt-PT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1923678"/>
            <a:ext cx="1728192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b="1" dirty="0" smtClean="0"/>
              <a:t>Ícones de orientação</a:t>
            </a:r>
          </a:p>
          <a:p>
            <a:r>
              <a:rPr lang="pt-PT" b="1" dirty="0" smtClean="0"/>
              <a:t>utilizados em produtos multimédia offline 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6" descr="https://encrypted-tbn1.google.com/images?q=tbn:ANd9GcRaK41EQobuMRJTL0iO9wBONEWRwPxQSQd4MBuZkmGLRCzkFnb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106" y="2855810"/>
            <a:ext cx="2545457" cy="228769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99602" y="987583"/>
            <a:ext cx="684906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 smtClean="0"/>
              <a:t>Trabalho a realizar:</a:t>
            </a:r>
          </a:p>
          <a:p>
            <a:endParaRPr lang="pt-PT" dirty="0" smtClean="0"/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Analisar um site tendo em conta os seguintes aspetos:</a:t>
            </a:r>
          </a:p>
          <a:p>
            <a:endParaRPr lang="pt-PT" dirty="0" smtClean="0"/>
          </a:p>
          <a:p>
            <a:pPr marL="800100" lvl="1" indent="-342900">
              <a:buAutoNum type="arabicPeriod"/>
            </a:pPr>
            <a:r>
              <a:rPr lang="pt-PT" dirty="0" smtClean="0"/>
              <a:t>Estrutura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Navegabilidade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Interatividade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Ergonomia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Transparência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Rapidez</a:t>
            </a:r>
          </a:p>
          <a:p>
            <a:pPr marL="800100" lvl="1" indent="-342900">
              <a:buAutoNum type="arabicPeriod"/>
            </a:pPr>
            <a:r>
              <a:rPr lang="pt-PT" dirty="0" smtClean="0"/>
              <a:t>Adequação ao público</a:t>
            </a:r>
          </a:p>
          <a:p>
            <a:pPr>
              <a:buFontTx/>
              <a:buChar char="-"/>
            </a:pPr>
            <a:endParaRPr lang="pt-PT" dirty="0" smtClean="0"/>
          </a:p>
          <a:p>
            <a:pPr>
              <a:buFontTx/>
              <a:buChar char="-"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07654"/>
            <a:ext cx="7498080" cy="2978646"/>
          </a:xfrm>
        </p:spPr>
        <p:txBody>
          <a:bodyPr>
            <a:normAutofit/>
          </a:bodyPr>
          <a:lstStyle/>
          <a:p>
            <a:r>
              <a:rPr lang="pt-PT" dirty="0" smtClean="0"/>
              <a:t>G1 e 6: </a:t>
            </a:r>
            <a:r>
              <a:rPr lang="pt-PT" dirty="0" err="1" smtClean="0">
                <a:hlinkClick r:id="rId2"/>
              </a:rPr>
              <a:t>www.edp.pt</a:t>
            </a:r>
            <a:endParaRPr lang="pt-PT" dirty="0" smtClean="0"/>
          </a:p>
          <a:p>
            <a:r>
              <a:rPr lang="pt-PT" dirty="0" smtClean="0"/>
              <a:t>G2 e 7: </a:t>
            </a:r>
            <a:r>
              <a:rPr lang="pt-PT" dirty="0" err="1" smtClean="0">
                <a:hlinkClick r:id="rId3"/>
              </a:rPr>
              <a:t>www.sitiodosmiudos.pt</a:t>
            </a:r>
            <a:r>
              <a:rPr lang="pt-PT" dirty="0" smtClean="0"/>
              <a:t> </a:t>
            </a:r>
          </a:p>
          <a:p>
            <a:r>
              <a:rPr lang="pt-PT" dirty="0" smtClean="0"/>
              <a:t>G3 e 8: </a:t>
            </a:r>
            <a:r>
              <a:rPr lang="pt-PT" dirty="0" err="1" smtClean="0">
                <a:hlinkClick r:id="rId4"/>
              </a:rPr>
              <a:t>www.ucp.pt</a:t>
            </a:r>
            <a:r>
              <a:rPr lang="pt-PT" dirty="0" smtClean="0"/>
              <a:t> </a:t>
            </a:r>
          </a:p>
          <a:p>
            <a:r>
              <a:rPr lang="pt-PT" dirty="0" smtClean="0"/>
              <a:t>G4 e 9: </a:t>
            </a:r>
            <a:r>
              <a:rPr lang="pt-PT" dirty="0" smtClean="0">
                <a:hlinkClick r:id="rId5"/>
              </a:rPr>
              <a:t>http://www.portugaltelecom.pt/</a:t>
            </a:r>
            <a:r>
              <a:rPr lang="pt-PT" dirty="0" smtClean="0"/>
              <a:t> </a:t>
            </a:r>
          </a:p>
          <a:p>
            <a:r>
              <a:rPr lang="pt-PT" dirty="0" smtClean="0"/>
              <a:t>G5, 10 e 11: </a:t>
            </a:r>
            <a:r>
              <a:rPr lang="pt-PT" dirty="0" err="1" smtClean="0">
                <a:hlinkClick r:id="rId6"/>
              </a:rPr>
              <a:t>www.inatel.pt</a:t>
            </a:r>
            <a:endParaRPr lang="pt-PT" dirty="0" smtClean="0"/>
          </a:p>
        </p:txBody>
      </p:sp>
      <p:pic>
        <p:nvPicPr>
          <p:cNvPr id="4" name="Picture 6" descr="https://encrypted-tbn1.google.com/images?q=tbn:ANd9GcRaK41EQobuMRJTL0iO9wBONEWRwPxQSQd4MBuZkmGLRCzkFnb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47664" y="267494"/>
            <a:ext cx="1584176" cy="1423754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>
          <a:xfrm>
            <a:off x="3995936" y="195486"/>
            <a:ext cx="3168352" cy="1152128"/>
          </a:xfrm>
          <a:prstGeom prst="wedgeEllipseCallout">
            <a:avLst>
              <a:gd name="adj1" fmla="val -91359"/>
              <a:gd name="adj2" fmla="val -4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Ah ...faltava isto -Os sítios a analisar  são:</a:t>
            </a:r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3.bp.blogspot.com/_YP83zGhVSk4/S-0B1O4nNDI/AAAAAAAAAIk/s0m_zIK6g-Y/s1600/multimedia-medi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78" y="1923678"/>
            <a:ext cx="2886075" cy="2962276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/>
              <a:t>Discurso multimédia</a:t>
            </a:r>
            <a:endParaRPr lang="en-US" dirty="0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2532" name="AutoShape 4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2534" name="AutoShape 6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3" name="Picture 6" descr="http://tayloranne30.files.wordpress.com/2011/03/multimedi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987574"/>
            <a:ext cx="3505572" cy="3505572"/>
          </a:xfrm>
          <a:prstGeom prst="rect">
            <a:avLst/>
          </a:prstGeom>
          <a:noFill/>
        </p:spPr>
      </p:pic>
      <p:pic>
        <p:nvPicPr>
          <p:cNvPr id="22530" name="Picture 2" descr="http://www.suggestsoft.com/images/aha-soft/perfect-multimedia-icon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67496"/>
            <a:ext cx="2592288" cy="2003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o multimédia ?</a:t>
            </a: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4884" t="15366" r="6225" b="13952"/>
          <a:stretch>
            <a:fillRect/>
          </a:stretch>
        </p:blipFill>
        <p:spPr bwMode="auto">
          <a:xfrm>
            <a:off x="179512" y="1131591"/>
            <a:ext cx="6984776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6" name="Picture 2" descr="http://mentesbrilhantes.files.wordpress.com/2009/06/mente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18" y="1131590"/>
            <a:ext cx="4050449" cy="3240360"/>
          </a:xfrm>
          <a:prstGeom prst="rect">
            <a:avLst/>
          </a:prstGeom>
          <a:noFill/>
        </p:spPr>
      </p:pic>
      <p:sp>
        <p:nvSpPr>
          <p:cNvPr id="6" name="Rectângulo 5"/>
          <p:cNvSpPr/>
          <p:nvPr/>
        </p:nvSpPr>
        <p:spPr>
          <a:xfrm>
            <a:off x="4932040" y="1131595"/>
            <a:ext cx="34419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 cérebro retém</a:t>
            </a:r>
            <a:endParaRPr lang="pt-PT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Categorias (Ribeiro, 2004)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1923678"/>
            <a:ext cx="5256584" cy="25202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pt-PT" dirty="0" smtClean="0"/>
          </a:p>
          <a:p>
            <a:r>
              <a:rPr lang="pt-PT" dirty="0" smtClean="0"/>
              <a:t>Texto</a:t>
            </a:r>
          </a:p>
          <a:p>
            <a:r>
              <a:rPr lang="pt-PT" dirty="0" smtClean="0"/>
              <a:t>Gráficos</a:t>
            </a:r>
          </a:p>
          <a:p>
            <a:r>
              <a:rPr lang="pt-PT" dirty="0" smtClean="0"/>
              <a:t>Imagens (bitmap)</a:t>
            </a:r>
          </a:p>
          <a:p>
            <a:endParaRPr lang="pt-PT" dirty="0" smtClean="0"/>
          </a:p>
          <a:p>
            <a:r>
              <a:rPr lang="pt-PT" dirty="0" smtClean="0"/>
              <a:t>Vídeo (imagem em movimento)</a:t>
            </a:r>
          </a:p>
          <a:p>
            <a:r>
              <a:rPr lang="pt-PT" dirty="0" smtClean="0"/>
              <a:t>Animação (gráficos com movimento)</a:t>
            </a:r>
          </a:p>
          <a:p>
            <a:r>
              <a:rPr lang="pt-PT" dirty="0" smtClean="0"/>
              <a:t>Áudio (som)</a:t>
            </a:r>
          </a:p>
          <a:p>
            <a:endParaRPr lang="pt-PT" dirty="0"/>
          </a:p>
        </p:txBody>
      </p:sp>
      <p:sp>
        <p:nvSpPr>
          <p:cNvPr id="5" name="Rectangle 4"/>
          <p:cNvSpPr/>
          <p:nvPr/>
        </p:nvSpPr>
        <p:spPr>
          <a:xfrm>
            <a:off x="1259632" y="2139703"/>
            <a:ext cx="4680520" cy="93610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TextBox 3"/>
          <p:cNvSpPr txBox="1"/>
          <p:nvPr/>
        </p:nvSpPr>
        <p:spPr>
          <a:xfrm>
            <a:off x="683568" y="1347614"/>
            <a:ext cx="3821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Tipos de informação multimédia</a:t>
            </a:r>
            <a:endParaRPr lang="pt-PT" dirty="0"/>
          </a:p>
        </p:txBody>
      </p:sp>
      <p:sp>
        <p:nvSpPr>
          <p:cNvPr id="6" name="Rectangle 5"/>
          <p:cNvSpPr/>
          <p:nvPr/>
        </p:nvSpPr>
        <p:spPr>
          <a:xfrm>
            <a:off x="1259632" y="3219822"/>
            <a:ext cx="4680520" cy="10801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TextBox 6"/>
          <p:cNvSpPr txBox="1"/>
          <p:nvPr/>
        </p:nvSpPr>
        <p:spPr>
          <a:xfrm>
            <a:off x="6876258" y="2283718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Media estáticos</a:t>
            </a:r>
            <a:endParaRPr lang="pt-PT" dirty="0"/>
          </a:p>
        </p:txBody>
      </p:sp>
      <p:sp>
        <p:nvSpPr>
          <p:cNvPr id="8" name="TextBox 7"/>
          <p:cNvSpPr txBox="1"/>
          <p:nvPr/>
        </p:nvSpPr>
        <p:spPr>
          <a:xfrm>
            <a:off x="6948265" y="3291830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Media dinâmicos</a:t>
            </a:r>
            <a:endParaRPr lang="pt-PT" dirty="0"/>
          </a:p>
        </p:txBody>
      </p:sp>
      <p:sp>
        <p:nvSpPr>
          <p:cNvPr id="9" name="Right Arrow 8"/>
          <p:cNvSpPr/>
          <p:nvPr/>
        </p:nvSpPr>
        <p:spPr>
          <a:xfrm>
            <a:off x="6228184" y="2427735"/>
            <a:ext cx="5760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ight Arrow 9"/>
          <p:cNvSpPr/>
          <p:nvPr/>
        </p:nvSpPr>
        <p:spPr>
          <a:xfrm>
            <a:off x="6228184" y="3363840"/>
            <a:ext cx="5760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tx1"/>
                </a:solidFill>
              </a:rPr>
              <a:t> … multimédia (Ribeiro, 2004)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47614"/>
            <a:ext cx="3672408" cy="33944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pt-PT" b="1" dirty="0" smtClean="0"/>
              <a:t>“… designa a </a:t>
            </a:r>
            <a:r>
              <a:rPr lang="pt-PT" b="1" dirty="0" smtClean="0">
                <a:solidFill>
                  <a:schemeClr val="tx1"/>
                </a:solidFill>
              </a:rPr>
              <a:t>combinação controlada por computador </a:t>
            </a:r>
            <a:r>
              <a:rPr lang="pt-PT" b="1" dirty="0" smtClean="0">
                <a:solidFill>
                  <a:srgbClr val="0070C0"/>
                </a:solidFill>
              </a:rPr>
              <a:t>de texto, gráficos, imagens, vídeo, áudio,</a:t>
            </a:r>
            <a:r>
              <a:rPr lang="pt-PT" b="1" dirty="0" smtClean="0">
                <a:solidFill>
                  <a:srgbClr val="FFC000"/>
                </a:solidFill>
              </a:rPr>
              <a:t> </a:t>
            </a:r>
            <a:r>
              <a:rPr lang="pt-PT" b="1" dirty="0" smtClean="0"/>
              <a:t>sob a forma digital” </a:t>
            </a:r>
            <a:r>
              <a:rPr lang="pt-PT" sz="1500" b="1" dirty="0" smtClean="0"/>
              <a:t>(Ribeiro, 2004, p.10)</a:t>
            </a:r>
            <a:endParaRPr lang="pt-PT" sz="1500" b="1" dirty="0"/>
          </a:p>
        </p:txBody>
      </p:sp>
      <p:sp>
        <p:nvSpPr>
          <p:cNvPr id="4" name="Rectangle 3"/>
          <p:cNvSpPr/>
          <p:nvPr/>
        </p:nvSpPr>
        <p:spPr>
          <a:xfrm>
            <a:off x="5436096" y="1203598"/>
            <a:ext cx="3384376" cy="38318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PT" sz="2700" b="1" dirty="0" smtClean="0">
                <a:solidFill>
                  <a:prstClr val="black"/>
                </a:solidFill>
              </a:rPr>
              <a:t>de um </a:t>
            </a:r>
            <a:r>
              <a:rPr lang="pt-PT" sz="2700" b="1" dirty="0" smtClean="0">
                <a:solidFill>
                  <a:srgbClr val="FF0000"/>
                </a:solidFill>
              </a:rPr>
              <a:t>media estático </a:t>
            </a:r>
            <a:r>
              <a:rPr lang="pt-PT" sz="2700" b="1" dirty="0" smtClean="0">
                <a:solidFill>
                  <a:prstClr val="black"/>
                </a:solidFill>
              </a:rPr>
              <a:t>(texto, gráfico ou imagens)</a:t>
            </a:r>
          </a:p>
          <a:p>
            <a:r>
              <a:rPr lang="pt-PT" sz="2700" b="1" dirty="0" smtClean="0">
                <a:solidFill>
                  <a:prstClr val="black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pt-PT" sz="2700" b="1" dirty="0" smtClean="0">
                <a:solidFill>
                  <a:prstClr val="black"/>
                </a:solidFill>
              </a:rPr>
              <a:t>e um tipo de </a:t>
            </a:r>
            <a:r>
              <a:rPr lang="pt-PT" sz="2700" b="1" dirty="0" smtClean="0">
                <a:solidFill>
                  <a:srgbClr val="FF0000"/>
                </a:solidFill>
              </a:rPr>
              <a:t>media dinâmico </a:t>
            </a:r>
            <a:r>
              <a:rPr lang="pt-PT" sz="2700" b="1" dirty="0" smtClean="0">
                <a:solidFill>
                  <a:prstClr val="black"/>
                </a:solidFill>
              </a:rPr>
              <a:t>(vídeo, áudio ou animação)” </a:t>
            </a:r>
            <a:endParaRPr lang="pt-PT" dirty="0"/>
          </a:p>
        </p:txBody>
      </p:sp>
      <p:sp>
        <p:nvSpPr>
          <p:cNvPr id="5" name="Right Arrow 4"/>
          <p:cNvSpPr/>
          <p:nvPr/>
        </p:nvSpPr>
        <p:spPr>
          <a:xfrm>
            <a:off x="4139952" y="2859783"/>
            <a:ext cx="86409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339502"/>
            <a:ext cx="6923112" cy="85725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Conceção e Produção de uma Aplicação Multimédia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03648" y="1779662"/>
            <a:ext cx="6408712" cy="226288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pt-PT" b="1" dirty="0" smtClean="0"/>
              <a:t> Pré-guião /ideia/ sinopse</a:t>
            </a:r>
          </a:p>
          <a:p>
            <a:r>
              <a:rPr lang="pt-PT" b="1" dirty="0" smtClean="0"/>
              <a:t> Guião</a:t>
            </a:r>
          </a:p>
          <a:p>
            <a:endParaRPr lang="pt-PT" b="1" dirty="0" smtClean="0"/>
          </a:p>
          <a:p>
            <a:r>
              <a:rPr lang="pt-PT" b="1" dirty="0" smtClean="0"/>
              <a:t> Produção / Edição</a:t>
            </a:r>
          </a:p>
          <a:p>
            <a:r>
              <a:rPr lang="pt-PT" b="1" dirty="0" smtClean="0"/>
              <a:t> Duplicação e Divulgação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63688" y="0"/>
            <a:ext cx="6923112" cy="857250"/>
          </a:xfrm>
        </p:spPr>
        <p:txBody>
          <a:bodyPr/>
          <a:lstStyle/>
          <a:p>
            <a:r>
              <a:rPr lang="pt-PT" dirty="0" smtClean="0"/>
              <a:t>Guião multimédia (1)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843559"/>
            <a:ext cx="7859216" cy="41559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pt-PT" b="1" dirty="0" smtClean="0"/>
          </a:p>
          <a:p>
            <a:pPr>
              <a:buNone/>
            </a:pPr>
            <a:r>
              <a:rPr lang="pt-PT" b="1" dirty="0" smtClean="0"/>
              <a:t>Título</a:t>
            </a:r>
          </a:p>
          <a:p>
            <a:r>
              <a:rPr lang="pt-PT" dirty="0" smtClean="0"/>
              <a:t>Os ecrãs são identificados por um título e um número de acordo com as várias unidades que constituem a aplicação.</a:t>
            </a:r>
          </a:p>
          <a:p>
            <a:pPr>
              <a:buNone/>
            </a:pPr>
            <a:endParaRPr lang="pt-PT" b="1" dirty="0" smtClean="0"/>
          </a:p>
          <a:p>
            <a:pPr>
              <a:buNone/>
            </a:pPr>
            <a:r>
              <a:rPr lang="pt-PT" b="1" dirty="0" smtClean="0"/>
              <a:t>Fundos</a:t>
            </a:r>
          </a:p>
          <a:p>
            <a:r>
              <a:rPr lang="pt-PT" dirty="0" smtClean="0"/>
              <a:t>São as imagens, fotografias ou desenhos, que servem como base do ecrã</a:t>
            </a:r>
          </a:p>
          <a:p>
            <a:pPr>
              <a:buNone/>
            </a:pPr>
            <a:endParaRPr lang="pt-PT" b="1" dirty="0" smtClean="0"/>
          </a:p>
          <a:p>
            <a:pPr>
              <a:buNone/>
            </a:pPr>
            <a:r>
              <a:rPr lang="pt-PT" b="1" dirty="0" smtClean="0"/>
              <a:t>Espaços de conteúdo </a:t>
            </a:r>
          </a:p>
          <a:p>
            <a:r>
              <a:rPr lang="pt-PT" dirty="0" smtClean="0"/>
              <a:t>dimensão do texto, tipo de fontes, fundos de leitura, dimensão de ecrãs de visualização de imagens (fixas ou animadas)</a:t>
            </a:r>
          </a:p>
          <a:p>
            <a:pPr>
              <a:buNone/>
            </a:pPr>
            <a:endParaRPr lang="pt-PT" b="1" dirty="0" smtClean="0"/>
          </a:p>
          <a:p>
            <a:pPr>
              <a:buNone/>
            </a:pPr>
            <a:r>
              <a:rPr lang="pt-PT" b="1" dirty="0" smtClean="0"/>
              <a:t>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Guião multimédia (2)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03598"/>
            <a:ext cx="8280920" cy="381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pt-PT" sz="1600" b="1" dirty="0" smtClean="0"/>
              <a:t>Zonas sensíveis</a:t>
            </a:r>
          </a:p>
          <a:p>
            <a:r>
              <a:rPr lang="pt-PT" sz="1600" dirty="0" smtClean="0"/>
              <a:t>São as partes interativas do ecrã (ícones palavras ou imagens) nas quais sucede alguma coisa quando passamos por cima delas.</a:t>
            </a:r>
          </a:p>
          <a:p>
            <a:r>
              <a:rPr lang="pt-PT" sz="1600" dirty="0" smtClean="0"/>
              <a:t>As ações daí resultantes devem ser explicadas no guião. As zonas sensíveis são as que fazem avançar a narrativa.</a:t>
            </a:r>
            <a:endParaRPr lang="pt-PT" sz="1600" b="1" dirty="0" smtClean="0"/>
          </a:p>
          <a:p>
            <a:pPr>
              <a:buNone/>
            </a:pPr>
            <a:r>
              <a:rPr lang="pt-PT" sz="1600" b="1" dirty="0" smtClean="0"/>
              <a:t>Ícones</a:t>
            </a:r>
          </a:p>
          <a:p>
            <a:r>
              <a:rPr lang="pt-PT" sz="1600" dirty="0" smtClean="0"/>
              <a:t>São elementos, figuras ou botões que se encontram por cima do fundo e que podem estar ativos ou não. Quando ativos originam ações logo que se clica neles. Estas ações devem ser descritas no guião</a:t>
            </a:r>
          </a:p>
          <a:p>
            <a:pPr>
              <a:buNone/>
            </a:pPr>
            <a:r>
              <a:rPr lang="pt-PT" sz="1600" b="1" dirty="0" smtClean="0"/>
              <a:t>Objetivos</a:t>
            </a:r>
          </a:p>
          <a:p>
            <a:r>
              <a:rPr lang="pt-PT" sz="1600" dirty="0" smtClean="0"/>
              <a:t>Ações/Comportamentos esperados no utilizador.</a:t>
            </a:r>
            <a:endParaRPr lang="pt-P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smtClean="0"/>
              <a:t>estruturas -</a:t>
            </a:r>
            <a:r>
              <a:rPr lang="pt-PT" dirty="0" err="1" smtClean="0"/>
              <a:t>interactividade</a:t>
            </a:r>
            <a:r>
              <a:rPr lang="pt-PT" dirty="0" smtClean="0"/>
              <a:t> e navegação (1)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19627"/>
            <a:ext cx="8229600" cy="596657"/>
          </a:xfrm>
        </p:spPr>
        <p:txBody>
          <a:bodyPr/>
          <a:lstStyle/>
          <a:p>
            <a:r>
              <a:rPr lang="pt-PT" dirty="0" smtClean="0"/>
              <a:t>Estrutura linear</a:t>
            </a:r>
          </a:p>
          <a:p>
            <a:endParaRPr lang="pt-PT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22" y="2355726"/>
            <a:ext cx="51530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2711</TotalTime>
  <Words>573</Words>
  <Application>Microsoft Office PowerPoint</Application>
  <PresentationFormat>Apresentação no Ecrã (16:9)</PresentationFormat>
  <Paragraphs>119</Paragraphs>
  <Slides>19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Solstice</vt:lpstr>
      <vt:lpstr>Edição multimédia aula 09</vt:lpstr>
      <vt:lpstr>Discurso multimédia</vt:lpstr>
      <vt:lpstr>Porquê o multimédia ?</vt:lpstr>
      <vt:lpstr>Categorias (Ribeiro, 2004)</vt:lpstr>
      <vt:lpstr> … multimédia (Ribeiro, 2004)</vt:lpstr>
      <vt:lpstr>Conceção e Produção de uma Aplicação Multimédia</vt:lpstr>
      <vt:lpstr>Guião multimédia (1)</vt:lpstr>
      <vt:lpstr>Guião multimédia (2)</vt:lpstr>
      <vt:lpstr>estruturas -interactividade e navegação (1)</vt:lpstr>
      <vt:lpstr>estruturas -interatividade e navegação (2)</vt:lpstr>
      <vt:lpstr>estruturas -interactividade e navegação (3)</vt:lpstr>
      <vt:lpstr>estruturas -interatividade e navegação (4)</vt:lpstr>
      <vt:lpstr>estruturas -interatividade e navegação (5)</vt:lpstr>
      <vt:lpstr>estruturas -interatividade e navegação (exemplo)</vt:lpstr>
      <vt:lpstr>Aspetos relacionados com interatividade</vt:lpstr>
      <vt:lpstr>página multimédia interativa (orientação)</vt:lpstr>
      <vt:lpstr>página multimedia interactiva (orientação)</vt:lpstr>
      <vt:lpstr>Diapositivo 18</vt:lpstr>
      <vt:lpstr>Diapositivo 19</vt:lpstr>
    </vt:vector>
  </TitlesOfParts>
  <Company>Universidade Católica Portuguesa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Edição multimédia</dc:title>
  <dc:creator>user</dc:creator>
  <cp:lastModifiedBy>Utilizador</cp:lastModifiedBy>
  <cp:revision>232</cp:revision>
  <dcterms:created xsi:type="dcterms:W3CDTF">2012-09-05T11:02:31Z</dcterms:created>
  <dcterms:modified xsi:type="dcterms:W3CDTF">2013-05-27T16:25:10Z</dcterms:modified>
</cp:coreProperties>
</file>