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1"/>
  </p:notesMasterIdLst>
  <p:sldIdLst>
    <p:sldId id="257" r:id="rId2"/>
    <p:sldId id="298" r:id="rId3"/>
    <p:sldId id="299" r:id="rId4"/>
    <p:sldId id="321" r:id="rId5"/>
    <p:sldId id="314" r:id="rId6"/>
    <p:sldId id="286" r:id="rId7"/>
    <p:sldId id="320" r:id="rId8"/>
    <p:sldId id="327" r:id="rId9"/>
    <p:sldId id="328" r:id="rId10"/>
    <p:sldId id="329" r:id="rId11"/>
    <p:sldId id="326" r:id="rId12"/>
    <p:sldId id="322" r:id="rId13"/>
    <p:sldId id="323" r:id="rId14"/>
    <p:sldId id="324" r:id="rId15"/>
    <p:sldId id="318" r:id="rId16"/>
    <p:sldId id="325" r:id="rId17"/>
    <p:sldId id="330" r:id="rId18"/>
    <p:sldId id="317" r:id="rId19"/>
    <p:sldId id="271" r:id="rId20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0180-3954-4FDE-955C-03FC713CFE5D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11EC-1282-42C9-A22E-B05B20A72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11EC-1282-42C9-A22E-B05B20A72BD5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3F481-2072-4D91-A988-727EE9ECC48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005E5-E38D-4002-BDE1-2935352A474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39D87-681C-4992-BDF0-A635DE187C3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11EC-1282-42C9-A22E-B05B20A72BD5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289447"/>
            <a:ext cx="8229600" cy="3308747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24F3-634C-4C13-A9E1-901D5FEAC10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Picture 2" descr="L:\WD SmartWare.swstor\JRL-PC\Volume.3b554244.debe.11df.af8b.806e6f6e6963\Users\JrL\Pictures\logoUC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3478"/>
            <a:ext cx="864096" cy="8845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tunes.apple.com/pt/podcast/fazem-elogios/id498445409?i=122183178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ivemocha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Plasma" TargetMode="External"/><Relationship Id="rId3" Type="http://schemas.openxmlformats.org/officeDocument/2006/relationships/hyperlink" Target="http://pt.wikipedia.org/wiki/CD" TargetMode="External"/><Relationship Id="rId7" Type="http://schemas.openxmlformats.org/officeDocument/2006/relationships/hyperlink" Target="http://pt.wikipedia.org/wiki/LC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t.wikipedia.org/wiki/1080p" TargetMode="External"/><Relationship Id="rId5" Type="http://schemas.openxmlformats.org/officeDocument/2006/relationships/hyperlink" Target="http://pt.wikipedia.org/wiki/Alta_defini%C3%A7%C3%A3o" TargetMode="External"/><Relationship Id="rId4" Type="http://schemas.openxmlformats.org/officeDocument/2006/relationships/hyperlink" Target="http://pt.wikipedia.org/wiki/DVD" TargetMode="External"/><Relationship Id="rId9" Type="http://schemas.openxmlformats.org/officeDocument/2006/relationships/hyperlink" Target="http://pt.wikipedia.org/wiki/L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_EmQCn8EFvvw/SxWQMY27E8I/AAAAAAAAABc/3Z-qamg7L3I/S1600-R/slogan+do+gru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9542"/>
            <a:ext cx="4962390" cy="3528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096" y="267494"/>
            <a:ext cx="3398912" cy="1255014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Edição multimédia</a:t>
            </a:r>
            <a:br>
              <a:rPr lang="pt-PT" dirty="0" smtClean="0">
                <a:solidFill>
                  <a:srgbClr val="FF0000"/>
                </a:solidFill>
              </a:rPr>
            </a:br>
            <a:r>
              <a:rPr lang="pt-PT" dirty="0" smtClean="0">
                <a:solidFill>
                  <a:srgbClr val="FF0000"/>
                </a:solidFill>
              </a:rPr>
              <a:t>aula  5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300192" y="2787774"/>
            <a:ext cx="2592288" cy="899778"/>
          </a:xfrm>
        </p:spPr>
        <p:txBody>
          <a:bodyPr>
            <a:noAutofit/>
          </a:bodyPr>
          <a:lstStyle/>
          <a:p>
            <a:r>
              <a:rPr lang="pt-PT" sz="2800" dirty="0" smtClean="0"/>
              <a:t>Linguagens do</a:t>
            </a:r>
          </a:p>
          <a:p>
            <a:r>
              <a:rPr lang="pt-PT" sz="2800" dirty="0" smtClean="0"/>
              <a:t>discurso áudio</a:t>
            </a:r>
          </a:p>
        </p:txBody>
      </p:sp>
      <p:pic>
        <p:nvPicPr>
          <p:cNvPr id="2050" name="Picture 2" descr="L:\WD SmartWare.swstor\JRL-PC\Volume.3b554244.debe.11df.af8b.806e6f6e6963\Users\JrL\Pictures\logoUC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7494"/>
            <a:ext cx="792088" cy="810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515966"/>
            <a:ext cx="533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Faculdade de Ciências Humanas – 2012/2013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116586"/>
            <a:ext cx="6995120" cy="939546"/>
          </a:xfrm>
        </p:spPr>
        <p:txBody>
          <a:bodyPr/>
          <a:lstStyle/>
          <a:p>
            <a:r>
              <a:rPr lang="pt-PT" dirty="0" smtClean="0"/>
              <a:t>Frequência da fala humana</a:t>
            </a:r>
            <a:endParaRPr lang="pt-PT" dirty="0"/>
          </a:p>
        </p:txBody>
      </p:sp>
      <p:pic>
        <p:nvPicPr>
          <p:cNvPr id="44034" name="Picture 2" descr="http://www.gaes.pt/img/conozcasuoido/pt/2.2.2.5_porque_oi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15566"/>
            <a:ext cx="5083493" cy="4011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116586"/>
            <a:ext cx="6707088" cy="939546"/>
          </a:xfrm>
        </p:spPr>
        <p:txBody>
          <a:bodyPr/>
          <a:lstStyle/>
          <a:p>
            <a:r>
              <a:rPr lang="pt-PT" dirty="0" smtClean="0"/>
              <a:t>Escala de som</a:t>
            </a:r>
            <a:endParaRPr lang="pt-PT" dirty="0"/>
          </a:p>
        </p:txBody>
      </p:sp>
      <p:pic>
        <p:nvPicPr>
          <p:cNvPr id="40962" name="Picture 2" descr="http://www.prof2000.pt/users/eta/imagens/Escala%2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15566"/>
            <a:ext cx="6264696" cy="394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116586"/>
            <a:ext cx="6995120" cy="939546"/>
          </a:xfrm>
        </p:spPr>
        <p:txBody>
          <a:bodyPr/>
          <a:lstStyle/>
          <a:p>
            <a:r>
              <a:rPr lang="pt-PT" dirty="0" smtClean="0"/>
              <a:t>A banda sonora</a:t>
            </a:r>
            <a:endParaRPr lang="pt-P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31590"/>
            <a:ext cx="8229600" cy="33944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Expressão oriunda do cinema, onde havia a banda de imagem e de som</a:t>
            </a:r>
          </a:p>
          <a:p>
            <a:r>
              <a:rPr lang="pt-PT" dirty="0" smtClean="0"/>
              <a:t>A banda de som tinha duas ou mais bandas</a:t>
            </a:r>
          </a:p>
          <a:p>
            <a:pPr lvl="1"/>
            <a:r>
              <a:rPr lang="pt-PT" dirty="0" smtClean="0"/>
              <a:t>de voz </a:t>
            </a:r>
          </a:p>
          <a:p>
            <a:pPr lvl="1"/>
            <a:r>
              <a:rPr lang="pt-PT" dirty="0" smtClean="0"/>
              <a:t>de musica</a:t>
            </a:r>
          </a:p>
          <a:p>
            <a:pPr lvl="1"/>
            <a:r>
              <a:rPr lang="pt-PT" dirty="0" smtClean="0"/>
              <a:t>de ruídos ou efeitos especiais</a:t>
            </a:r>
          </a:p>
          <a:p>
            <a:pPr lvl="1"/>
            <a:endParaRPr lang="pt-PT" dirty="0"/>
          </a:p>
        </p:txBody>
      </p:sp>
      <p:pic>
        <p:nvPicPr>
          <p:cNvPr id="1026" name="Picture 2" descr="http://1.bp.blogspot.com/_n0uB3ui5I3I/S5A6pHvqRpI/AAAAAAAAETY/dWy32qEuWbY/s320/TRILHA+SONORA+PARA+CIN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3478"/>
            <a:ext cx="1771650" cy="885825"/>
          </a:xfrm>
          <a:prstGeom prst="rect">
            <a:avLst/>
          </a:prstGeom>
          <a:noFill/>
        </p:spPr>
      </p:pic>
      <p:pic>
        <p:nvPicPr>
          <p:cNvPr id="1028" name="Picture 4" descr="http://www.artesaosdosom.org/wp-content/uploads/2011/05/trilha-sonora-pelicul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"/>
            <a:ext cx="1763688" cy="1250144"/>
          </a:xfrm>
          <a:prstGeom prst="rect">
            <a:avLst/>
          </a:prstGeom>
          <a:noFill/>
        </p:spPr>
      </p:pic>
      <p:pic>
        <p:nvPicPr>
          <p:cNvPr id="1030" name="Picture 6" descr="http://www.rua.ufscar.br/artigos/00/som%20ot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27734"/>
            <a:ext cx="2901370" cy="2643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inecaolho.files.wordpress.com/2010/04/moviola_flatbed.jpg"/>
          <p:cNvPicPr>
            <a:picLocks noChangeAspect="1" noChangeArrowheads="1"/>
          </p:cNvPicPr>
          <p:nvPr/>
        </p:nvPicPr>
        <p:blipFill>
          <a:blip r:embed="rId2" cstate="print"/>
          <a:srcRect t="-6206" r="-9850"/>
          <a:stretch>
            <a:fillRect/>
          </a:stretch>
        </p:blipFill>
        <p:spPr bwMode="auto">
          <a:xfrm>
            <a:off x="971600" y="915566"/>
            <a:ext cx="3528392" cy="2464693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t="-1591" r="48266" b="22002"/>
          <a:stretch>
            <a:fillRect/>
          </a:stretch>
        </p:blipFill>
        <p:spPr bwMode="auto">
          <a:xfrm>
            <a:off x="4932040" y="1131590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339502"/>
            <a:ext cx="215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Tratamento do som  </a:t>
            </a:r>
          </a:p>
          <a:p>
            <a:pPr lvl="1"/>
            <a:r>
              <a:rPr lang="pt-PT" dirty="0" smtClean="0">
                <a:solidFill>
                  <a:schemeClr val="bg1"/>
                </a:solidFill>
              </a:rPr>
              <a:t>- </a:t>
            </a:r>
            <a:r>
              <a:rPr lang="pt-PT" dirty="0" err="1" smtClean="0">
                <a:solidFill>
                  <a:schemeClr val="bg1"/>
                </a:solidFill>
              </a:rPr>
              <a:t>Audacity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336383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moviola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3518"/>
            <a:ext cx="679755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_98Wry0euQtM/StzuNuUTZXI/AAAAAAAAB9s/BIR409yTnpc/s320/microfones_ga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51670"/>
            <a:ext cx="5259714" cy="3024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543800" cy="97155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O registo de áudio - microfones</a:t>
            </a:r>
            <a:endParaRPr lang="pt-P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275606"/>
            <a:ext cx="343555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Gravadores</a:t>
            </a:r>
          </a:p>
          <a:p>
            <a:endParaRPr lang="pt-PT" dirty="0" smtClean="0"/>
          </a:p>
          <a:p>
            <a:r>
              <a:rPr lang="pt-PT" dirty="0" smtClean="0"/>
              <a:t>Os microfones; caraterísticas</a:t>
            </a:r>
            <a:endParaRPr lang="pt-PT" dirty="0"/>
          </a:p>
        </p:txBody>
      </p:sp>
      <p:pic>
        <p:nvPicPr>
          <p:cNvPr id="5122" name="Picture 2" descr="http://ivosakihara.files.wordpress.com/2010/09/mic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51670"/>
            <a:ext cx="4968552" cy="1428750"/>
          </a:xfrm>
          <a:prstGeom prst="rect">
            <a:avLst/>
          </a:prstGeom>
          <a:noFill/>
        </p:spPr>
      </p:pic>
      <p:pic>
        <p:nvPicPr>
          <p:cNvPr id="5124" name="Picture 4" descr="http://blog.mindbites.com/wp-content/uploads/shotgun-m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435845"/>
            <a:ext cx="1828387" cy="1522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Tipos de microfones</a:t>
            </a:r>
            <a:endParaRPr lang="pt-PT" dirty="0"/>
          </a:p>
        </p:txBody>
      </p:sp>
      <p:pic>
        <p:nvPicPr>
          <p:cNvPr id="4" name="Picture 6" descr="http://www.pinnaclesyshome.com/pt/images/stories/pg2_2.png"/>
          <p:cNvPicPr>
            <a:picLocks noChangeAspect="1" noChangeArrowheads="1"/>
          </p:cNvPicPr>
          <p:nvPr/>
        </p:nvPicPr>
        <p:blipFill>
          <a:blip r:embed="rId2" cstate="print"/>
          <a:srcRect t="12079" b="23381"/>
          <a:stretch>
            <a:fillRect/>
          </a:stretch>
        </p:blipFill>
        <p:spPr bwMode="auto">
          <a:xfrm>
            <a:off x="5796136" y="123478"/>
            <a:ext cx="3013348" cy="1923678"/>
          </a:xfrm>
          <a:prstGeom prst="rect">
            <a:avLst/>
          </a:prstGeom>
          <a:noFill/>
        </p:spPr>
      </p:pic>
      <p:pic>
        <p:nvPicPr>
          <p:cNvPr id="5" name="Picture 4" descr="http://img1.mlstatic.com/jm/img?s=MLB&amp;f=179616024_3374.jpg&amp;v=P"/>
          <p:cNvPicPr>
            <a:picLocks noChangeAspect="1" noChangeArrowheads="1"/>
          </p:cNvPicPr>
          <p:nvPr/>
        </p:nvPicPr>
        <p:blipFill>
          <a:blip r:embed="rId3" cstate="print"/>
          <a:srcRect b="15329"/>
          <a:stretch>
            <a:fillRect/>
          </a:stretch>
        </p:blipFill>
        <p:spPr bwMode="auto">
          <a:xfrm>
            <a:off x="1403648" y="2643758"/>
            <a:ext cx="2381250" cy="2016224"/>
          </a:xfrm>
          <a:prstGeom prst="rect">
            <a:avLst/>
          </a:prstGeom>
          <a:noFill/>
        </p:spPr>
      </p:pic>
      <p:pic>
        <p:nvPicPr>
          <p:cNvPr id="6" name="Picture 8" descr="http://www.artsomstudio.com.br/wp-content/uploads/2011/09/microfone-para-vo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87574"/>
            <a:ext cx="1762125" cy="1762126"/>
          </a:xfrm>
          <a:prstGeom prst="rect">
            <a:avLst/>
          </a:prstGeom>
          <a:noFill/>
        </p:spPr>
      </p:pic>
      <p:pic>
        <p:nvPicPr>
          <p:cNvPr id="39938" name="Picture 2" descr="http://www.sunsetlights.com.br/img/Image/microfones_inter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995686"/>
            <a:ext cx="3888432" cy="292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Tipo de microfones - 2</a:t>
            </a:r>
            <a:endParaRPr lang="pt-PT" dirty="0"/>
          </a:p>
        </p:txBody>
      </p:sp>
      <p:pic>
        <p:nvPicPr>
          <p:cNvPr id="4" name="Picture 4" descr="http://maxshores.com/tcf145/wp-content/uploads/2011/01/Boom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7614"/>
            <a:ext cx="3367739" cy="3507508"/>
          </a:xfrm>
          <a:prstGeom prst="rect">
            <a:avLst/>
          </a:prstGeom>
          <a:noFill/>
        </p:spPr>
      </p:pic>
      <p:pic>
        <p:nvPicPr>
          <p:cNvPr id="38914" name="Picture 2" descr="http://www.hdhatstore.com/images/products/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75606"/>
            <a:ext cx="3303046" cy="255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Aplicações - Rádio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563638"/>
            <a:ext cx="18277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A escrita para </a:t>
            </a:r>
          </a:p>
          <a:p>
            <a:r>
              <a:rPr lang="pt-PT" dirty="0" smtClean="0"/>
              <a:t>discurso </a:t>
            </a:r>
            <a:r>
              <a:rPr lang="pt-PT" dirty="0" err="1" smtClean="0"/>
              <a:t>audio</a:t>
            </a: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67944" y="1707654"/>
            <a:ext cx="32403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A notícia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A entrevista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A crónica do dia a dia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O ensaio temático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/>
              <a:t> …</a:t>
            </a:r>
            <a:endParaRPr lang="pt-PT" dirty="0"/>
          </a:p>
        </p:txBody>
      </p:sp>
      <p:sp>
        <p:nvSpPr>
          <p:cNvPr id="8" name="Rectangle 7"/>
          <p:cNvSpPr/>
          <p:nvPr/>
        </p:nvSpPr>
        <p:spPr>
          <a:xfrm>
            <a:off x="3347864" y="4155926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hlinkClick r:id="rId2"/>
              </a:rPr>
              <a:t>https://itunes.apple.com/pt/podcast/fazem-elogios/id498445409?i=122183178</a:t>
            </a:r>
            <a:r>
              <a:rPr lang="pt-PT" dirty="0" smtClean="0"/>
              <a:t>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arcelobofmultimedia.files.wordpress.com/2012/02/imagempaginainicialeq7.jpg?w=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15566"/>
            <a:ext cx="4824536" cy="3672408"/>
          </a:xfrm>
          <a:prstGeom prst="rect">
            <a:avLst/>
          </a:prstGeom>
          <a:noFill/>
        </p:spPr>
      </p:pic>
      <p:pic>
        <p:nvPicPr>
          <p:cNvPr id="30726" name="Picture 6" descr="https://encrypted-tbn1.google.com/images?q=tbn:ANd9GcRaK41EQobuMRJTL0iO9wBONEWRwPxQSQd4MBuZkmGLRCzkFnb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5810"/>
            <a:ext cx="2545457" cy="2287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6586"/>
            <a:ext cx="6995120" cy="939546"/>
          </a:xfrm>
        </p:spPr>
        <p:txBody>
          <a:bodyPr>
            <a:normAutofit/>
          </a:bodyPr>
          <a:lstStyle/>
          <a:p>
            <a:pPr eaLnBrk="1" hangingPunct="1"/>
            <a:r>
              <a:rPr lang="pt-PT" sz="2400" dirty="0" smtClean="0"/>
              <a:t>O áudio(as linguagens) segundo </a:t>
            </a:r>
            <a:r>
              <a:rPr lang="pt-PT" sz="2400" dirty="0" err="1" smtClean="0"/>
              <a:t>A.R.Trindade</a:t>
            </a:r>
            <a:r>
              <a:rPr lang="pt-PT" sz="2400" dirty="0" smtClean="0"/>
              <a:t>(1992)</a:t>
            </a:r>
            <a:endParaRPr lang="en-US" sz="2400" dirty="0" smtClean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2" name="Picture 2" descr="http://www.aciacan.com.br/imagens/upload-noticias/0d0c79aced51250b03f446eebb4b8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91630"/>
            <a:ext cx="2286000" cy="2038350"/>
          </a:xfrm>
          <a:prstGeom prst="rect">
            <a:avLst/>
          </a:prstGeom>
          <a:noFill/>
        </p:spPr>
      </p:pic>
      <p:pic>
        <p:nvPicPr>
          <p:cNvPr id="7" name="Table Placeholder 3" descr="TFRD3BF.t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91630"/>
            <a:ext cx="3292911" cy="1397546"/>
          </a:xfrm>
          <a:prstGeom prst="rect">
            <a:avLst/>
          </a:prstGeom>
        </p:spPr>
      </p:pic>
      <p:pic>
        <p:nvPicPr>
          <p:cNvPr id="22530" name="Picture 2" descr="http://cdn.coolest-gadgets.com/wp-content/uploads/teac_lp_r550-620x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643758"/>
            <a:ext cx="2147731" cy="1610798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hQSEBUUExQUFRUVFxYVFRUVGBcYFRcXFxQVGBQWGBkXHCYeGBolGRoVHy8gIycpLCwsFiAxNTAqNScrLCkBCQoKDgwOGg8PGiwkHCQsLC8tKSwsLCwsLCwpLCwsLCkpKSwsLCksKSwsLCksLCwsKSwsKSwsKSksLCwsLCwpLP/AABEIAQ4AuwMBIgACEQEDEQH/xAAcAAABBQEBAQAAAAAAAAAAAAAFAAMEBgcCAQj/xABNEAABAwIDBAcEBQcKBAcBAAABAgMRAAQSITEFBkFREyJhcYGRoQcywfAUQlKx0SMzYnKSk+EkJVNzgqKywtLxCDRjwxYXNUODo7MV/8QAGgEAAgMBAQAAAAAAAAAAAAAAAAMCBAUBBv/EACsRAAICAQMEAQIGAwAAAAAAAAABAhEDEiExBBMiQVEy8CMzYXGBkRTB4f/aAAwDAQACEQMRAD8AEMslJ40Tt66aQFa+dSBaEd1YEpHpVFIksGpjdRGBnUxulsix1Arp8pCSVAEAEnIGYHqYEUhQjei+6Nk6Z8xI1AgjiJIMckmpRu6QtmLbzXRcvH1kAYnFmE+6Osch2UMrt1cqJ5knzrivQLZUYLdsVKlSJrpwVe4q8pUAdJWRPblXM0qVAHs1p/sHuh9NcQTmWVlP7bWL7hWX1Y/Z9t4Wm0WHVGEYihw8AhwFCj4Ti/s11AfUGKvMVCHt5GU3iLNRIecbU6jIYCElUjFMhXVUYjQa0VmnKQAvbOw0PAmAFHidDOoUOKTofPvx0smyvVNKlJmEmTKT9QmclRPnpW7TWce1zZ6Um3uMoJLTg4mCFIjtjH5Cs/PiSlqXDL2DK34snWtyHG0rGigD+I86ktMwJPH7qCblJKmUozGEnXUAkmSOBkKqx3+QgdwrMnsX1yAtoKn59arrx6xqxbQTlHbVceHWNSxqkdk7CrOtE2DwoZbmiLKqRJWOJiGRr6U4ExTbZp8aUrgiz1Jqhe1La2BttA1WFEdgIwlXkSP7XZVg21vU1aqIdC4ABlIBmeUkZ1je39squn1OKyGiE/YRJIT6knmSav8ASYnKWp8Ip9Tl0R0rlg6lSpVrmSKlSpUAKlSpUAKlSpUAKlSr2gCxbA3tW1fW1y6pxws4UqxKKiWwFJKUz7oDaiAn8a+l2XgpIUk4kqAUlQ0KSJSR2EQa+T9l33QvtuhIV0a0rwqnCrCoHCYzgxB7DX0Z7PL9hzZ7QYcUtKAUELjpG5WpSWlx9lJCQeITI5CSZ1FgvbwNpn+PpVE3t2oL1lxjCEqbLTgkkGeulYMae8jzPfVq3ifDbKnVqCUNpUtRJgCPAzyjjIrEjv8ANpvFOpbcLaklBBKUqMqQrFAkfV0mkZ9bTUSxhcItORftzroW9uemkLScIBEK6IQpMiJPXU6MXHwFFE7QDyStOkkDwMH1+6gex7lq4YU8kgg4iZjEEpAmeIAk+XbR7dq0C7Z8jVvCoRpBIKvSKyKlOVSW5qvRGNxIV+Mqq9yqFmrZfo6p7/hVUf8AeOVNgQb2CTNSn71LLS3FyEITiMchwHaTAHaahW68643nUj6E+lawmWiRmJJCgpEA5mVADuJpUY6pJDsktMGypn2rP9JIaZwT7hxlUfrYte2I7Ktdl7SrRbRWpSm1JEltQKlH9QpELz54eZgZ1jhpVpy6XFL0Y0epyL2Hd7N6V3ruKMLYyQjlrmrmo+mgoFSpU+MVFUhMpOTtipUqVSIipUqVACpUqVACpUqVACpTSpUAKiOwd4n7N0OW7hQrQ8UqH2VJOSh30ONKgDQ94/awb3Z7lu4zgcUW+u2r8mcKwoylXWTpzVWeUqVAF03PcJbQlKgSHFEpmMiWiieSSQryrbfZpD1rcTErWUk9hbAGuokq595r5ibuFJ91RE6wSJ74rf8A/h7vlrtHwoqVhdEFSidUJyzz4T40h4vPVZY734Wg62h7p5zn91VO5HXPfV33kt8Lrqf01R3HrD0IqhXT0LPfVGK3aNDVcUwhaLBw8sp7tKyS/vVOurcUZUtRUT36DuAyHdRMb43AThCkgRGSEzn2maCVcwYnjtspdRnWWkhUqVKrJUFSpUqAFSpRSiu0AqVKlXAFSpUgKAFSpUqAFSpRXpFFAeE0q9CTXYtlfZV5GgBulUhGznTo24e5KvwpxOxnzoy7+7X+FctHaZDq07pe0e62c2tu36IBw4iVoxGYAyzjgOFV24sHG/fbWidMSSmY11FMUchVGg3HtifedxvMtQRCujK0n6oBGIqEwPU+AW73pSpZUkqAOgKc/vqsV4ah2o3YxZpJUe16lM6UoqZsZEvt5T10Zc+sMvGmMWlbonWu5V44jGm2ewzHuEGexJzI7QIHOnXNw71KSpVu4lI1JEAetbsyIgfZgeQimNsMdIzgH1lJB7sYn0FZ8ura4Rfj0idWzB3N2nUEJWkpKoIBIznT4UYsvZtcOKSlKc1wE9dGeLTjlVh3nuG1uoShM4SrrmOtKgUxH1cj51f9iNn6Ux2OCfBJNSXUzuP6kpdNBKT+CgsewW9OobT+s6j/ACg1JR/w/XZ1WwO3pFn/ALdb/XJNX9TMwwq2/wCHh4q/KXDKU80hxavAEJHrWfb1biXezyn6Q3CVkpQ4khSFEcJByMZwYMV9Fb6+0a22aAHcS3FCUtNwVRpKiSAkTOuZgwDFfN28+9txfuqcfcUoFRKW8R6NA4BKdBAynU8a7uwIUMfRj+c+kdJEdXouiw5nTFjxZcoqEDSpVE6Wey3If+jt3TjSjbuaLSQQnr4QXI9wHhiyMjPhWgez/wBl7N3ZIuHipsrUsBKUIgpSqEqBWCTOdZNsjazlu4FtqUkj7JKT5ivoTcj2nN3mBpxJbdISkKBBbWqIygDATwERwnSuNL2TTdbHTXshtE/WcPg0P+3QrZm4NuraV43LoQ03akQpIJUtLilTCI4AVpZVVO2Yhxd9tMtnCektm8R4BFtJSPFXrRKMUuAUpXyPjcC1GWN/96Pimm3N1bRAV1niU6jpSOE8tO2he29kKaJKrpxTq80pxQAQQZAHISPGge0d/QGlIWTjAyXAz1BBKfrZjs7qoTm94xirHxbW7boONnZykY0l5aZI99eKQJPV94c+7Ou7e1sXUuhLbiFpQpSUrW4FEhsrkBRAPPjoaHez7ajbrmB1IS4oBSJ+vEgxlGmUcq0C8YT0a+qM0K4SfdV2E8T506GNtNuv6Od12t2ZPtPZjS7K3dLQLiunC1Soz0bpSMpyyjQffVL332UlCUuNtJaSVlMJJVqkFMk9yvXXKrpe3BNlb9i7sTylVuoaDjiobvpYfzWTrgctlZQclC6Rrx+rmNcqXF1lS++CzPfC/n/pl9eGva8q+ZpItmcS475+fKrHuPs8G/ZChIClEjgcKFKEg8MhlTCtjFpeKCM9I1EydasO4jM3qTxCVH/6yD8KrZMvi6LuPA01qNPt2sIgSY5kk+ZJNdXKZTHOvGshTixlWO2aPsxu+ThfECD1RkOesSTGflWw7Azu2v61fo258RNZhtpI+kNp7QPMpAHqfOtQ3XV/Kkc8bn+Bw/PfVy7lATJVGf36NBmuVGuq4VWoYx80+2l8q2s9rCQ0kTPBls5T2mqDWhe28D/+q5B+q1OmvQo5dkedZ7UvQCpUqVROnqauu6gIW2UgyFAyI+0MOojI5x+j4VSga0Pc+ApBPAjQkECeBGYpWaVRHYY6pH0Kvj41Wd0hL20Vc71af2GmUirKsa+NVvc33r887+49EtCnC/ZU967NVxd9AJKlrTiEmMB6Tt0ASkn9bKqXvRapYu3GQElLGEHIQogBash2iK2PZOx5u3rhcyFdEjkUpHWV2SVER+jWZ76buK6e8dWoDrKIHFUkFMeCvQ+NGKUEnL2yw05Wkc7Z2Uwm7Q80+UtkqWos5qt1YkKMxnhBWoaSI41b92d4rguO2d2tKnOiLjTyI66FJVChhASSBn4V1svdlP0cJAJCrFROPMBbimxkNY/JKMcoFQ9ztmLeDLpUSq3Q4wsHKUFONqTEKGFWE9qc9KcrjsQ2e4A2cy59FQkJWSbi4GEZyktWaiTkSYIHn4GfvdZ/zRdJiChqzVB4YHglX3moOy8UKIUSVvQETkFKbQrOcgTxP6A7Ksu1rDpLC+bAkm2QQP1XQoa91U7/ABo397F2vwWvvk+ejXlGn92nAco/aHwpDdV3m3+8TWj3IfJQ7M/g1+zYTqAANT2k6k/PCiiDQq3d4CT92tE2qw2zcaJTQp149UnsP3U23SvVQ0uPsq7pwmoEPZmF2rFetjXroHdKk/PnWmbkmbpPHJwz/Z/iRWX2KcV6jkXUxpl1gfj61qe5CYux+o596fxq8vrghM/y5s0GuFGnDTaq0jHR8y+11/HtS47FhP7DaEf5TVHirFvtfB68fcmcbrigexTiin0iq4TTPREVKlSqBIQrQd19B3Vn6RV63Wc0qv1P0FrpfrPoph3GhKvtAK8wDVe3FMt3R53954jGkCp26D2K1b/RUpP98qB8lCoHs9M2RV9q4ulDtBuFx89lNhK4pipqpNFlSgDTjJ8TrVe312W2u1dcIGJKSZ8Iz8KsVCN70Ts+6H/Rc/w12STjuEW0yfa2KW0hKR7qQj+ykqwj1PnTF/cNW7S3FAJRkVwNSohImOZIE9tTUKkA8wD5iuHWwoEHMEQRr6GpPjY5Hkxvdu1wPrT1SUqbUQM4IbekTmDhk+PHKtA2FadOH2p/OMKRPKVEA+oNUPZaAm5c1A6RsE8CqHwZ7CSfTlno+5Sfy6516P8Azishb5o2aU9sLr73A6fY71p6cBPEBCpI4jFjGukxUN/ZSm1FCVFCUnCEjQRkeHOtYNULb9sRcuRoSDz94An1NWOowpJOIjp+pm29RVrc0RZqAyKItCs1moyQivb7Jpf6p+40m01ztNUMr/V+Irgv2ZtsRB+mN5jJwggagdY90aitU3LH8rXlo0oT3ra0+dQazXY7OC8bjqypc56y24SImYkH07K07coD6U6ePR/e4n8Kuwd5Y/sV8yrFIuhqvb87eFpYvOyAspKG+1xYIT5Zq7kmjrzwSkqUQlKQSokwAAJJJOgAkzXz77Vd9heP4WzLLUpQftkkY3PGAB2CeJrTRkmd3r8qPlUQ124ZNcGnVSII8pUqVRo6eirTsC5gj+P4VV0ijGzHiIyPp+NKzRuI/DLTI3T2ebW65ROSwCBOik8p4lJjL+jFFfZt/wClsK+10qh3KfdI9Ky3YG2lNkKSSCnrDTIjPnWm+zC8SvZdskHrIbAUNIlaiO8RVfp5NLS/Q/qI+Wpey10K3pcIsrgiZ6JYy10ifDXwotQnelcWVwf+mrl5Z89KsSewiK3RK2XHQNYRCejbgchgTAp91wJBKiABmScgANSTwFRNgW3R2jCJBwtNiRoeoMxT20LUuNLQFFBWkpC06pJGRE11t0cXJl/RYS6DkrpRBgHOXiAM9dI7Tw4X3dAEPEK1DZBg8QUTrVC2XYlRfQvEFN5gmDiUgPwokzmVYs5GcVd9wcRWoq1wEE/2kZ1lR/OiaOT8mReKD7Q2XjcKucf4QKMCuSK1ZK0ZMZOO6MYt7gTRNlyq3bW7nMRrnrr2GibOPkD3H4GsGR6SrDjS6b2yr8gvu+NRWrmIkHyn7ppvbFyCwoDUx94JypdkK3KnsYYr5J4jHA4AdErQ8s/WtO3Izfd/UT6rqgbFZT05UMyUqlQzGo5ZfH76vG7zbpTd9AAXSykNyYGNRcAMnQCAfCrmJ3mX7COoVYpFJ9ovtKcuCq3YltkEpWcsThCjxEwjsGsZ8qy26JPOtLd9kd+T+aT+8b/1UyfY7ff0Q/ba/wBdaqZkSXpGVraNcFFat/5L3p/9oftt/wCum1exO9/oh+8a/wBdO7iF6WZXFKKue83s8escHTpCekxYQFIJOGMU4SY94V7ut7PXb5Sg1EpGIyoJESBqRzI86NcTqiymp+dalMOq5D+9+Nacn2FXfJv96n8KeR7DLvmyP/k/BBqDmmdSZQmLlQQrQdVX2vsn9Kr3ubtBxlDWBWGEJGU6QJBk51ztb2R3LFs66pbOFDa1KhaiYCSSAOjzPjVh2R7N7lLaFBxiClJGbkwUg8EcjVPLBteJdxZEn5M0DZN8XmgsgAyQQCSOHMVB3xbUbJ0ImYBVEZoBBWDiOmGZjPlJyp7YOyXWAQ4tCgY9zFqOPW7K73kJFo9EnqK0AJg668ImeMTEnKmRctHlyKda/Hg93e/5RicR/JN+9GL3BExlpHhU+KFbpvFdjbkiPyaU8fqSga9iRRcCm3sQfJmrSP5XcnrEehBLoJ7h1vHwq57nsFKlTl1Y9UcfChe7mwlm7uVrbV0ZJCVL0MOHQq1iTnRvaj30JpTqQCpRCEpzgE5yeJ00rNUGpqb4RcnkUovGuWH37hKElS1JSkalRAA7ycqqV37UbVCykB1YH1kJGE5cMSgY7YrPdv7ZcfWVuqxEaDRIj7I0Tn49tVxx0zT/APIb+lEI9Il9Ra0a+lS0VDZX8alB2suRrk5pXz41LZihiHYqYw5SiMkTvoqDmUpnQmBMa660xb7cNk6opQFJWQkgkgjCgKSUmDxWoZg+7wp9p2aCbfdGMJjMFJ8IV2cyPKrOOdO0V5R1eL4NVsroOtoWJhaUqE6woAiaeFCN1HcVkx2NhPinqn1BovW0naMKcabR7XhpUq7ZEz32wbAL1uh8R+QJCv1HCgSOZCgn9o8qGexrZBSXnpyA6IDjiJStRI4CAnvk8q0zaFgh5pTTicSFiFDMSO8ZgzBkcqouxH07P2m5ZpB6J7o1NlSoKTgUePvSqUzM9UDM5VF82OhumlyX81xXs14a6RSAe+5/m66/qXPUVP2b+Ya/q2/8Cagb6JnZ11/Uuegmp2yzNuz/AFTf/wCaa4THlChe8rxRaPKGGcB97QzkR3wTHbRU0H3rIFk/MgYDJGZ1HOoSezGQ5QzuYlIsWcMxBKpn3ypRXqBlimIy5URavJwxBlcSORmD91At1Lgt7OZJJMYzmDP51cJT2DQelO7Kv2nrglCYUkFWIK6uqUwRwzg94nXOlSyVSJ6LtlxaJwiRBjMcuyqx7QQegRy6TP8AYVHxq0gZVXN/v+TnktHxHxoy7waFYNsiMj2lx+edBlKM0T2o5n60FS8Ocd5FVsa2NaXJbGnPnxqUhyhSHBT7b2Xzzqo0XFuFWV5CprC6CMu5/HsqfbPzSWjriGWl0I2+8OkAJzUE4deEySYjUqGvHvqey5p88Kh7fZxNhWeJBkEa5ad4nhUoPfcTW5cPZ5fYrZSDq2s+SxjH94r8qtQrLN0ttdA+mfcdhCo5mS2rzkdyq0ZO1W/tR3g1s4Z6omL1OJxm/wBSdNeTUFzayAMjPd/Gh9ztZStDA7Pxp1ldQYcW4BqY76Abz7GZvGsJWlLic2nQRibXw70zEj7iARFW/OufeaYU5RYxQoi7J3wuEXKbS5bxuDFLySlIcTP5NaE5YzEggQeqcjpV0x1m+9TBDYuEAdJbHpQcwS2mS4iRwjrR+ie42JvajifrefW9TUdybinwT97BNhdAa/R3o/dKp7YToNpbkaFlkj90mgm2NsrVbPIhMqacEweKFDSe2oG7O2HDY20KgdC0NBwQBr4V29jmncu81B2ugllYGH3FyFcRhPlnFAF7QXM41eZoff7RW4pLYcHNQ0XqmDI7Y86TlyaYtsbjx3JHFg8k2VvJbHvlKCpSSqXlySACDxy5jvFFNy7FKFYgPzqkwM8g2lU6iclYx24RVJ3fQpQbCc8UhIiY48oyEnhWqbDsAkpOoQgITOZyyUSeZ/GqkZapFjMlCH7hyqf7SbrCw2j7S58EpPxUKt5NZd7SNrhdxgGjScJ/XVBWPABI75qxlfiVOljeRP4KHtJzPzoQVDlUq/ez86FKus/9qjBbGhJlpLorsv8AjPzND0Lnxp5o+vxqrKJbiwm2vOKIWyooS0rMGpKX6RJDkw607lr88KfJxJIPEcPhQa3ucqIMvcfCKVRGUSt2zpbWWl5JzCeETnHcTp2kVe9jbV6VMKPXSBi/SH2/x7ewiqvtjZ3S98ZcAZgQR36ctONC9m7SU0sBcpWkwlZGvCDzEc9RV7DkrdfyitmxalX9Gm465VcRT+xr1m4bmAlQ95M6GOHMaeY7y3tu5Yt0Bbk4SSJTJg4VKAIHPCRPOK0FNNWuDLcWnTRAvNqJbAKuM8uAk+lDVb4W495ZHZhVJ7oBmhO8e3UO4OhMJiTOHqlWWFU6ac9FVXX3ApojqhU4goqMg65gHQwO6JpHed/oWVhTjfsuN7vU0ppXRkOSMKgQpIwq6pkkZajzoNsrfJSWmkrSCEobQVYiFGEBM5iCZGlViws1th4lScKkp91R+qpME/jSbPfktYy4dZyD91Sc38hHGvaNGttstvoUEKzKfdMBQmRPaJnMSMjUbc5+dn208GwOPBSh8KpDCoKYkQBpMhROUHLOONF9yt5S1bNNrQVIAMFEBY66jxyVmY4d+VGvbc5LDvsXZWk/fn/tQpb+F5JwJhSkgrGWcpj4EzyoqUN3bKgy4SowcJOFQPaMjGfCRTWztjw4OmUFLQUnCgkgKGhAiVEEwAMpgzyqdQ26XoZiqN3yObp7DU0wlSgca8koP1QTIGWhmCrkB2EVotq0EoAAjIfdULZViU9ZQgkZJH1RMx2k8e7skzrh4ISVKMAAkk6ADU0/FDT5Mo5smt0iBt3bKbZkrOZzCE/aVGQ7uJPKsQ23fFRJJklRUo8ySST55+FWHe3eIvuFWeEZITyT+J1PgOFUS/upns1pblrl+hexYu1HflkO8e+fn5yocXY5eldXT3oM6HfSBxmrcICZyLZOfjPjpT6XKipdzNOpVH4+VU2i8mTm3amtuTQkOaR2z8IqSy9SpRHKQVaXUhD1DkO8qeQuaS0MsKtuBQjXI+uRpi9sQ4IM8sX1hyPb8x2xm7iPn5+TUtDsio1XAAexvH7V7CJcB7+tOYSfhmNddaL394u9bKGnkhZB/kzuBCsUEShwJHSDXJRnt4U7iB1+edRn7BCjpBOc8Z5yM9dfPubHLXKEzw6gQNo9G2Ldy1/lKDAJgLUCSRISQpYjlINHdjWSwFB9LZGFGGB7o+skgjhGvbXrN6rCUKcSoZBKXpcSc8gAQSTJ07Ms64Tdt4vyjaZ+0npUpHeFpWlIyEzEcQKd3U+EI7Tjs2Q7SzCluMoQCFA4REGEwJIAMnKaj/8Ahpf0hbfMB0TOYMoUctSFRP6w50csbAJUFpNwvEk6LbUAHEwJLLZGIySJPLurm9ZcLwfX0rMLSlzrhAbYdUhKSElOJASvoyeydNaLuVL2H0qyC3uo4CIAgREzOWg93SYqFuvsLHaskrQkEEic1ZLXolOZyA5VqNtsJUBJWvhJQlOQg6uLJk8eqOFRPZtshsbPt3cKQqFSTno65zqShNpoVLqIrdEfYW6RgKQnBlHSugFZyIOBAPUBk5zJ0mrhszZnR+9BIASMgMgI4DLuziTnU1AjPWfnLlTN/tJtlOJxYSOEnM9wGZ8KbGEY7so5Ms8jpEoms9353pxEstnqpPXI+soHTuB8z3U1vJv2pYKGpQk8frkdse6OwZ9vCs/vrztpeTJr8Ylvp+n0ec+fgZ2lezVeun8/nP8ACpN/dx3mgtw7/H8Kbixk8kxi7emfOoKrjsrq4e4edRZrQjGkZ2SdvYu5XBNONu1EW7nXSV+HzpWe0aiZPaXnrToezoaldOJf4Hz+cqW4jFIKs3fLyqah0cD8/P3VXyR3H50qQzcZZz30twJqYdbfjj/Cnm3+I4UGbfMmYPx7ew1KQ8IifE5/fS3EYpBfp6eS9PhrQpt3KCRPzwp1t6OMUpxJ6hbRslqKXGiMaZ6qvdUDqDyymiG7+/CWjgcQG1ZSh1GXbhWkZjvyqIH8tRQbaTD61dXoVo4JXiEHidIJ7abCnsxc1aNJtt8dnKTPQkkZK6NlS0DiOslISZp9e99ottTaLZakqBSUEMtpUCCCFflJAidRx7aynZexS250hDaf0UYzl24vgKOfTAnTIfPhTXk0vx3Ky6aMt22WWx3ieZCLd+6at20iEPgB9S0gkIQtxMpQ6E4RKhChnrIAnd3blk3YNSHH7iF4W8bnRoPSLwkgKAAjCTkSZoYq8UTwgkayfTSq/u3cgWzf2oV3/nFxUtbcW63OduMZVe39GkMb8PIaKQUgkyVkSRkBCU6DSc5zJqvX23CsklSlK4rUTPhP+1BH7znmfSoD1925/OlJUG9mO8I7xQRu9ocJ76EXt/GdRLq+jTWhTr5OZOtW8eEr5Mo7cXWfz6elDrh/5/Gk+/UVSpq9GFFDJk9HhNeV7XhphWLKXM9cvn5mulOxpQ1T8KM86ebf461VcDQjkCCLgGnFPDnrQ4ODOnEORS3EaphBLuXz55aU6h3yoZiz1inUvGouJLWE0ux86U8l/toOXp0PhnXfTKHxGvp31DQSWQNJfI/3+RXbd98nKgaL06yPI/jTze0fH7/CoPGTWRBwXproXJ+fxNBTeZ6R3/xpfTjzMdlc7Z3uBr6TzOtNqvwcsM9+fjpQlV9z9RTCrsc/urqxHHkQYN3mO8aQONANk3BFugTl1h/eJ+NdKuiIgDuJPxoZZvkNDOPejzp0MfixE8nmv5/0FXLvx+6ob99w9B8ahuvnv+eQ0qK4OJMDl/CnRxIXPKx1x6Tlyphd1y150269Igace2mqsKJUnkvg9JmvKVKpCRV4a9rw0APuEknv+NdJeI7Kj0poJKVE9NxJp8L7qFhddJfNQ0Dll+Qoh7vFOB89hoWm5+cqdFx2+lQcBiyIJpucs69Fxny7sz60N6Qnl510XiMs48PDWo6DrmEkvTqfQV666Dx9DHp850KRcns78x9xrpNwTyjx+NHbBTCKF8lR3CusYHEn57aGque7zNdNuE6zXNBLUTyUjT4T860y4+BpPhApg3YR8zPnTK9o8sprqgyMsiQ/057B2n4CobToCBPblTC3yeNNzTVGhEslvYfVdHhA+/1pkmvKVTFNtipUqVBwVKlSoAVeV0DXJoA9NKpTtkQTprXH0Q8x8+FdODFKnTbHspfRz2UHRqlTv0c9lcqargHgWedIPHnXvRmkWTE0BZ50hpY6XR0ujoCxdIa9U6TxrwIrzDQds8pV1gpdHQcOaVe4KWGgDylXuGlhoA8pV0EUi3QBzFKuujpdHQBzXqlk+noIpwW5jhXQsz2fPhUk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34" name="AutoShape 6" descr="data:image/jpeg;base64,/9j/4AAQSkZJRgABAQAAAQABAAD/2wCEAAkGBhQSEBUUExQUFRUVFxYVFRUVGBcYFRcXFxQVGBQWGBkXHCYeGBolGRoVHy8gIycpLCwsFiAxNTAqNScrLCkBCQoKDgwOGg8PGiwkHCQsLC8tKSwsLCwsLCwpLCwsLCkpKSwsLCksKSwsLCksLCwsKSwsKSwsKSksLCwsLCwpLP/AABEIAQ4AuwMBIgACEQEDEQH/xAAcAAABBQEBAQAAAAAAAAAAAAAFAAMEBgcCAQj/xABNEAABAwIDBAcEBQcKBAcBAAABAgMRAAQSITEFBkFREyJhcYGRoQcywfAUQlKx0SMzYnKSk+EkJVNzgqKywtLxCDRjwxYXNUODo7MV/8QAGgEAAgMBAQAAAAAAAAAAAAAAAAMCBAUBBv/EACsRAAICAQMEAQIGAwAAAAAAAAABAhEDEiExBBMiQVEy8CMzYXGBkRTB4f/aAAwDAQACEQMRAD8AEMslJ40Tt66aQFa+dSBaEd1YEpHpVFIksGpjdRGBnUxulsix1Arp8pCSVAEAEnIGYHqYEUhQjei+6Nk6Z8xI1AgjiJIMckmpRu6QtmLbzXRcvH1kAYnFmE+6Osch2UMrt1cqJ5knzrivQLZUYLdsVKlSJrpwVe4q8pUAdJWRPblXM0qVAHs1p/sHuh9NcQTmWVlP7bWL7hWX1Y/Z9t4Wm0WHVGEYihw8AhwFCj4Ti/s11AfUGKvMVCHt5GU3iLNRIecbU6jIYCElUjFMhXVUYjQa0VmnKQAvbOw0PAmAFHidDOoUOKTofPvx0smyvVNKlJmEmTKT9QmclRPnpW7TWce1zZ6Um3uMoJLTg4mCFIjtjH5Cs/PiSlqXDL2DK34snWtyHG0rGigD+I86ktMwJPH7qCblJKmUozGEnXUAkmSOBkKqx3+QgdwrMnsX1yAtoKn59arrx6xqxbQTlHbVceHWNSxqkdk7CrOtE2DwoZbmiLKqRJWOJiGRr6U4ExTbZp8aUrgiz1Jqhe1La2BttA1WFEdgIwlXkSP7XZVg21vU1aqIdC4ABlIBmeUkZ1je39squn1OKyGiE/YRJIT6knmSav8ASYnKWp8Ip9Tl0R0rlg6lSpVrmSKlSpUAKlSpUAKlSpUAKlSr2gCxbA3tW1fW1y6pxws4UqxKKiWwFJKUz7oDaiAn8a+l2XgpIUk4kqAUlQ0KSJSR2EQa+T9l33QvtuhIV0a0rwqnCrCoHCYzgxB7DX0Z7PL9hzZ7QYcUtKAUELjpG5WpSWlx9lJCQeITI5CSZ1FgvbwNpn+PpVE3t2oL1lxjCEqbLTgkkGeulYMae8jzPfVq3ifDbKnVqCUNpUtRJgCPAzyjjIrEjv8ANpvFOpbcLaklBBKUqMqQrFAkfV0mkZ9bTUSxhcItORftzroW9uemkLScIBEK6IQpMiJPXU6MXHwFFE7QDyStOkkDwMH1+6gex7lq4YU8kgg4iZjEEpAmeIAk+XbR7dq0C7Z8jVvCoRpBIKvSKyKlOVSW5qvRGNxIV+Mqq9yqFmrZfo6p7/hVUf8AeOVNgQb2CTNSn71LLS3FyEITiMchwHaTAHaahW68643nUj6E+lawmWiRmJJCgpEA5mVADuJpUY6pJDsktMGypn2rP9JIaZwT7hxlUfrYte2I7Ktdl7SrRbRWpSm1JEltQKlH9QpELz54eZgZ1jhpVpy6XFL0Y0epyL2Hd7N6V3ruKMLYyQjlrmrmo+mgoFSpU+MVFUhMpOTtipUqVSIipUqVACpUqVACpUqVACpTSpUAKiOwd4n7N0OW7hQrQ8UqH2VJOSh30ONKgDQ94/awb3Z7lu4zgcUW+u2r8mcKwoylXWTpzVWeUqVAF03PcJbQlKgSHFEpmMiWiieSSQryrbfZpD1rcTErWUk9hbAGuokq595r5ibuFJ91RE6wSJ74rf8A/h7vlrtHwoqVhdEFSidUJyzz4T40h4vPVZY734Wg62h7p5zn91VO5HXPfV33kt8Lrqf01R3HrD0IqhXT0LPfVGK3aNDVcUwhaLBw8sp7tKyS/vVOurcUZUtRUT36DuAyHdRMb43AThCkgRGSEzn2maCVcwYnjtspdRnWWkhUqVKrJUFSpUqAFSpRSiu0AqVKlXAFSpUgKAFSpUqAFSpRXpFFAeE0q9CTXYtlfZV5GgBulUhGznTo24e5KvwpxOxnzoy7+7X+FctHaZDq07pe0e62c2tu36IBw4iVoxGYAyzjgOFV24sHG/fbWidMSSmY11FMUchVGg3HtifedxvMtQRCujK0n6oBGIqEwPU+AW73pSpZUkqAOgKc/vqsV4ah2o3YxZpJUe16lM6UoqZsZEvt5T10Zc+sMvGmMWlbonWu5V44jGm2ewzHuEGexJzI7QIHOnXNw71KSpVu4lI1JEAetbsyIgfZgeQimNsMdIzgH1lJB7sYn0FZ8ura4Rfj0idWzB3N2nUEJWkpKoIBIznT4UYsvZtcOKSlKc1wE9dGeLTjlVh3nuG1uoShM4SrrmOtKgUxH1cj51f9iNn6Ux2OCfBJNSXUzuP6kpdNBKT+CgsewW9OobT+s6j/ACg1JR/w/XZ1WwO3pFn/ALdb/XJNX9TMwwq2/wCHh4q/KXDKU80hxavAEJHrWfb1biXezyn6Q3CVkpQ4khSFEcJByMZwYMV9Fb6+0a22aAHcS3FCUtNwVRpKiSAkTOuZgwDFfN28+9txfuqcfcUoFRKW8R6NA4BKdBAynU8a7uwIUMfRj+c+kdJEdXouiw5nTFjxZcoqEDSpVE6Wey3If+jt3TjSjbuaLSQQnr4QXI9wHhiyMjPhWgez/wBl7N3ZIuHipsrUsBKUIgpSqEqBWCTOdZNsjazlu4FtqUkj7JKT5ivoTcj2nN3mBpxJbdISkKBBbWqIygDATwERwnSuNL2TTdbHTXshtE/WcPg0P+3QrZm4NuraV43LoQ03akQpIJUtLilTCI4AVpZVVO2Yhxd9tMtnCektm8R4BFtJSPFXrRKMUuAUpXyPjcC1GWN/96Pimm3N1bRAV1niU6jpSOE8tO2he29kKaJKrpxTq80pxQAQQZAHISPGge0d/QGlIWTjAyXAz1BBKfrZjs7qoTm94xirHxbW7boONnZykY0l5aZI99eKQJPV94c+7Ou7e1sXUuhLbiFpQpSUrW4FEhsrkBRAPPjoaHez7ajbrmB1IS4oBSJ+vEgxlGmUcq0C8YT0a+qM0K4SfdV2E8T506GNtNuv6Od12t2ZPtPZjS7K3dLQLiunC1Soz0bpSMpyyjQffVL332UlCUuNtJaSVlMJJVqkFMk9yvXXKrpe3BNlb9i7sTylVuoaDjiobvpYfzWTrgctlZQclC6Rrx+rmNcqXF1lS++CzPfC/n/pl9eGva8q+ZpItmcS475+fKrHuPs8G/ZChIClEjgcKFKEg8MhlTCtjFpeKCM9I1EydasO4jM3qTxCVH/6yD8KrZMvi6LuPA01qNPt2sIgSY5kk+ZJNdXKZTHOvGshTixlWO2aPsxu+ThfECD1RkOesSTGflWw7Azu2v61fo258RNZhtpI+kNp7QPMpAHqfOtQ3XV/Kkc8bn+Bw/PfVy7lATJVGf36NBmuVGuq4VWoYx80+2l8q2s9rCQ0kTPBls5T2mqDWhe28D/+q5B+q1OmvQo5dkedZ7UvQCpUqVROnqauu6gIW2UgyFAyI+0MOojI5x+j4VSga0Pc+ApBPAjQkECeBGYpWaVRHYY6pH0Kvj41Wd0hL20Vc71af2GmUirKsa+NVvc33r887+49EtCnC/ZU967NVxd9AJKlrTiEmMB6Tt0ASkn9bKqXvRapYu3GQElLGEHIQogBash2iK2PZOx5u3rhcyFdEjkUpHWV2SVER+jWZ76buK6e8dWoDrKIHFUkFMeCvQ+NGKUEnL2yw05Wkc7Z2Uwm7Q80+UtkqWos5qt1YkKMxnhBWoaSI41b92d4rguO2d2tKnOiLjTyI66FJVChhASSBn4V1svdlP0cJAJCrFROPMBbimxkNY/JKMcoFQ9ztmLeDLpUSq3Q4wsHKUFONqTEKGFWE9qc9KcrjsQ2e4A2cy59FQkJWSbi4GEZyktWaiTkSYIHn4GfvdZ/zRdJiChqzVB4YHglX3moOy8UKIUSVvQETkFKbQrOcgTxP6A7Ksu1rDpLC+bAkm2QQP1XQoa91U7/ABo397F2vwWvvk+ejXlGn92nAco/aHwpDdV3m3+8TWj3IfJQ7M/g1+zYTqAANT2k6k/PCiiDQq3d4CT92tE2qw2zcaJTQp149UnsP3U23SvVQ0uPsq7pwmoEPZmF2rFetjXroHdKk/PnWmbkmbpPHJwz/Z/iRWX2KcV6jkXUxpl1gfj61qe5CYux+o596fxq8vrghM/y5s0GuFGnDTaq0jHR8y+11/HtS47FhP7DaEf5TVHirFvtfB68fcmcbrigexTiin0iq4TTPREVKlSqBIQrQd19B3Vn6RV63Wc0qv1P0FrpfrPoph3GhKvtAK8wDVe3FMt3R53954jGkCp26D2K1b/RUpP98qB8lCoHs9M2RV9q4ulDtBuFx89lNhK4pipqpNFlSgDTjJ8TrVe312W2u1dcIGJKSZ8Iz8KsVCN70Ts+6H/Rc/w12STjuEW0yfa2KW0hKR7qQj+ykqwj1PnTF/cNW7S3FAJRkVwNSohImOZIE9tTUKkA8wD5iuHWwoEHMEQRr6GpPjY5Hkxvdu1wPrT1SUqbUQM4IbekTmDhk+PHKtA2FadOH2p/OMKRPKVEA+oNUPZaAm5c1A6RsE8CqHwZ7CSfTlno+5Sfy6516P8Azishb5o2aU9sLr73A6fY71p6cBPEBCpI4jFjGukxUN/ZSm1FCVFCUnCEjQRkeHOtYNULb9sRcuRoSDz94An1NWOowpJOIjp+pm29RVrc0RZqAyKItCs1moyQivb7Jpf6p+40m01ztNUMr/V+Irgv2ZtsRB+mN5jJwggagdY90aitU3LH8rXlo0oT3ra0+dQazXY7OC8bjqypc56y24SImYkH07K07coD6U6ePR/e4n8Kuwd5Y/sV8yrFIuhqvb87eFpYvOyAspKG+1xYIT5Zq7kmjrzwSkqUQlKQSokwAAJJJOgAkzXz77Vd9heP4WzLLUpQftkkY3PGAB2CeJrTRkmd3r8qPlUQ124ZNcGnVSII8pUqVRo6eirTsC5gj+P4VV0ijGzHiIyPp+NKzRuI/DLTI3T2ebW65ROSwCBOik8p4lJjL+jFFfZt/wClsK+10qh3KfdI9Ky3YG2lNkKSSCnrDTIjPnWm+zC8SvZdskHrIbAUNIlaiO8RVfp5NLS/Q/qI+Wpey10K3pcIsrgiZ6JYy10ifDXwotQnelcWVwf+mrl5Z89KsSewiK3RK2XHQNYRCejbgchgTAp91wJBKiABmScgANSTwFRNgW3R2jCJBwtNiRoeoMxT20LUuNLQFFBWkpC06pJGRE11t0cXJl/RYS6DkrpRBgHOXiAM9dI7Tw4X3dAEPEK1DZBg8QUTrVC2XYlRfQvEFN5gmDiUgPwokzmVYs5GcVd9wcRWoq1wEE/2kZ1lR/OiaOT8mReKD7Q2XjcKucf4QKMCuSK1ZK0ZMZOO6MYt7gTRNlyq3bW7nMRrnrr2GibOPkD3H4GsGR6SrDjS6b2yr8gvu+NRWrmIkHyn7ppvbFyCwoDUx94JypdkK3KnsYYr5J4jHA4AdErQ8s/WtO3Izfd/UT6rqgbFZT05UMyUqlQzGo5ZfH76vG7zbpTd9AAXSykNyYGNRcAMnQCAfCrmJ3mX7COoVYpFJ9ovtKcuCq3YltkEpWcsThCjxEwjsGsZ8qy26JPOtLd9kd+T+aT+8b/1UyfY7ff0Q/ba/wBdaqZkSXpGVraNcFFat/5L3p/9oftt/wCum1exO9/oh+8a/wBdO7iF6WZXFKKue83s8escHTpCekxYQFIJOGMU4SY94V7ut7PXb5Sg1EpGIyoJESBqRzI86NcTqiymp+dalMOq5D+9+Nacn2FXfJv96n8KeR7DLvmyP/k/BBqDmmdSZQmLlQQrQdVX2vsn9Kr3ubtBxlDWBWGEJGU6QJBk51ztb2R3LFs66pbOFDa1KhaiYCSSAOjzPjVh2R7N7lLaFBxiClJGbkwUg8EcjVPLBteJdxZEn5M0DZN8XmgsgAyQQCSOHMVB3xbUbJ0ImYBVEZoBBWDiOmGZjPlJyp7YOyXWAQ4tCgY9zFqOPW7K73kJFo9EnqK0AJg668ImeMTEnKmRctHlyKda/Hg93e/5RicR/JN+9GL3BExlpHhU+KFbpvFdjbkiPyaU8fqSga9iRRcCm3sQfJmrSP5XcnrEehBLoJ7h1vHwq57nsFKlTl1Y9UcfChe7mwlm7uVrbV0ZJCVL0MOHQq1iTnRvaj30JpTqQCpRCEpzgE5yeJ00rNUGpqb4RcnkUovGuWH37hKElS1JSkalRAA7ycqqV37UbVCykB1YH1kJGE5cMSgY7YrPdv7ZcfWVuqxEaDRIj7I0Tn49tVxx0zT/APIb+lEI9Il9Ra0a+lS0VDZX8alB2suRrk5pXz41LZihiHYqYw5SiMkTvoqDmUpnQmBMa660xb7cNk6opQFJWQkgkgjCgKSUmDxWoZg+7wp9p2aCbfdGMJjMFJ8IV2cyPKrOOdO0V5R1eL4NVsroOtoWJhaUqE6woAiaeFCN1HcVkx2NhPinqn1BovW0naMKcabR7XhpUq7ZEz32wbAL1uh8R+QJCv1HCgSOZCgn9o8qGexrZBSXnpyA6IDjiJStRI4CAnvk8q0zaFgh5pTTicSFiFDMSO8ZgzBkcqouxH07P2m5ZpB6J7o1NlSoKTgUePvSqUzM9UDM5VF82OhumlyX81xXs14a6RSAe+5/m66/qXPUVP2b+Ya/q2/8Cagb6JnZ11/Uuegmp2yzNuz/AFTf/wCaa4THlChe8rxRaPKGGcB97QzkR3wTHbRU0H3rIFk/MgYDJGZ1HOoSezGQ5QzuYlIsWcMxBKpn3ypRXqBlimIy5URavJwxBlcSORmD91At1Lgt7OZJJMYzmDP51cJT2DQelO7Kv2nrglCYUkFWIK6uqUwRwzg94nXOlSyVSJ6LtlxaJwiRBjMcuyqx7QQegRy6TP8AYVHxq0gZVXN/v+TnktHxHxoy7waFYNsiMj2lx+edBlKM0T2o5n60FS8Ocd5FVsa2NaXJbGnPnxqUhyhSHBT7b2Xzzqo0XFuFWV5CprC6CMu5/HsqfbPzSWjriGWl0I2+8OkAJzUE4deEySYjUqGvHvqey5p88Kh7fZxNhWeJBkEa5ad4nhUoPfcTW5cPZ5fYrZSDq2s+SxjH94r8qtQrLN0ttdA+mfcdhCo5mS2rzkdyq0ZO1W/tR3g1s4Z6omL1OJxm/wBSdNeTUFzayAMjPd/Gh9ztZStDA7Pxp1ldQYcW4BqY76Abz7GZvGsJWlLic2nQRibXw70zEj7iARFW/OufeaYU5RYxQoi7J3wuEXKbS5bxuDFLySlIcTP5NaE5YzEggQeqcjpV0x1m+9TBDYuEAdJbHpQcwS2mS4iRwjrR+ie42JvajifrefW9TUdybinwT97BNhdAa/R3o/dKp7YToNpbkaFlkj90mgm2NsrVbPIhMqacEweKFDSe2oG7O2HDY20KgdC0NBwQBr4V29jmncu81B2ugllYGH3FyFcRhPlnFAF7QXM41eZoff7RW4pLYcHNQ0XqmDI7Y86TlyaYtsbjx3JHFg8k2VvJbHvlKCpSSqXlySACDxy5jvFFNy7FKFYgPzqkwM8g2lU6iclYx24RVJ3fQpQbCc8UhIiY48oyEnhWqbDsAkpOoQgITOZyyUSeZ/GqkZapFjMlCH7hyqf7SbrCw2j7S58EpPxUKt5NZd7SNrhdxgGjScJ/XVBWPABI75qxlfiVOljeRP4KHtJzPzoQVDlUq/ez86FKus/9qjBbGhJlpLorsv8AjPzND0Lnxp5o+vxqrKJbiwm2vOKIWyooS0rMGpKX6RJDkw607lr88KfJxJIPEcPhQa3ucqIMvcfCKVRGUSt2zpbWWl5JzCeETnHcTp2kVe9jbV6VMKPXSBi/SH2/x7ewiqvtjZ3S98ZcAZgQR36ctONC9m7SU0sBcpWkwlZGvCDzEc9RV7DkrdfyitmxalX9Gm465VcRT+xr1m4bmAlQ95M6GOHMaeY7y3tu5Yt0Bbk4SSJTJg4VKAIHPCRPOK0FNNWuDLcWnTRAvNqJbAKuM8uAk+lDVb4W495ZHZhVJ7oBmhO8e3UO4OhMJiTOHqlWWFU6ac9FVXX3ApojqhU4goqMg65gHQwO6JpHed/oWVhTjfsuN7vU0ppXRkOSMKgQpIwq6pkkZajzoNsrfJSWmkrSCEobQVYiFGEBM5iCZGlViws1th4lScKkp91R+qpME/jSbPfktYy4dZyD91Sc38hHGvaNGttstvoUEKzKfdMBQmRPaJnMSMjUbc5+dn208GwOPBSh8KpDCoKYkQBpMhROUHLOONF9yt5S1bNNrQVIAMFEBY66jxyVmY4d+VGvbc5LDvsXZWk/fn/tQpb+F5JwJhSkgrGWcpj4EzyoqUN3bKgy4SowcJOFQPaMjGfCRTWztjw4OmUFLQUnCgkgKGhAiVEEwAMpgzyqdQ26XoZiqN3yObp7DU0wlSgca8koP1QTIGWhmCrkB2EVotq0EoAAjIfdULZViU9ZQgkZJH1RMx2k8e7skzrh4ISVKMAAkk6ADU0/FDT5Mo5smt0iBt3bKbZkrOZzCE/aVGQ7uJPKsQ23fFRJJklRUo8ySST55+FWHe3eIvuFWeEZITyT+J1PgOFUS/upns1pblrl+hexYu1HflkO8e+fn5yocXY5eldXT3oM6HfSBxmrcICZyLZOfjPjpT6XKipdzNOpVH4+VU2i8mTm3amtuTQkOaR2z8IqSy9SpRHKQVaXUhD1DkO8qeQuaS0MsKtuBQjXI+uRpi9sQ4IM8sX1hyPb8x2xm7iPn5+TUtDsio1XAAexvH7V7CJcB7+tOYSfhmNddaL394u9bKGnkhZB/kzuBCsUEShwJHSDXJRnt4U7iB1+edRn7BCjpBOc8Z5yM9dfPubHLXKEzw6gQNo9G2Ldy1/lKDAJgLUCSRISQpYjlINHdjWSwFB9LZGFGGB7o+skgjhGvbXrN6rCUKcSoZBKXpcSc8gAQSTJ07Ms64Tdt4vyjaZ+0npUpHeFpWlIyEzEcQKd3U+EI7Tjs2Q7SzCluMoQCFA4REGEwJIAMnKaj/8Ahpf0hbfMB0TOYMoUctSFRP6w50csbAJUFpNwvEk6LbUAHEwJLLZGIySJPLurm9ZcLwfX0rMLSlzrhAbYdUhKSElOJASvoyeydNaLuVL2H0qyC3uo4CIAgREzOWg93SYqFuvsLHaskrQkEEic1ZLXolOZyA5VqNtsJUBJWvhJQlOQg6uLJk8eqOFRPZtshsbPt3cKQqFSTno65zqShNpoVLqIrdEfYW6RgKQnBlHSugFZyIOBAPUBk5zJ0mrhszZnR+9BIASMgMgI4DLuziTnU1AjPWfnLlTN/tJtlOJxYSOEnM9wGZ8KbGEY7so5Ms8jpEoms9353pxEstnqpPXI+soHTuB8z3U1vJv2pYKGpQk8frkdse6OwZ9vCs/vrztpeTJr8Ylvp+n0ec+fgZ2lezVeun8/nP8ACpN/dx3mgtw7/H8Kbixk8kxi7emfOoKrjsrq4e4edRZrQjGkZ2SdvYu5XBNONu1EW7nXSV+HzpWe0aiZPaXnrToezoaldOJf4Hz+cqW4jFIKs3fLyqah0cD8/P3VXyR3H50qQzcZZz30twJqYdbfjj/Cnm3+I4UGbfMmYPx7ew1KQ8IifE5/fS3EYpBfp6eS9PhrQpt3KCRPzwp1t6OMUpxJ6hbRslqKXGiMaZ6qvdUDqDyymiG7+/CWjgcQG1ZSh1GXbhWkZjvyqIH8tRQbaTD61dXoVo4JXiEHidIJ7abCnsxc1aNJtt8dnKTPQkkZK6NlS0DiOslISZp9e99ottTaLZakqBSUEMtpUCCCFflJAidRx7aynZexS250hDaf0UYzl24vgKOfTAnTIfPhTXk0vx3Ky6aMt22WWx3ieZCLd+6at20iEPgB9S0gkIQtxMpQ6E4RKhChnrIAnd3blk3YNSHH7iF4W8bnRoPSLwkgKAAjCTkSZoYq8UTwgkayfTSq/u3cgWzf2oV3/nFxUtbcW63OduMZVe39GkMb8PIaKQUgkyVkSRkBCU6DSc5zJqvX23CsklSlK4rUTPhP+1BH7znmfSoD1925/OlJUG9mO8I7xQRu9ocJ76EXt/GdRLq+jTWhTr5OZOtW8eEr5Mo7cXWfz6elDrh/5/Gk+/UVSpq9GFFDJk9HhNeV7XhphWLKXM9cvn5mulOxpQ1T8KM86ebf461VcDQjkCCLgGnFPDnrQ4ODOnEORS3EaphBLuXz55aU6h3yoZiz1inUvGouJLWE0ux86U8l/toOXp0PhnXfTKHxGvp31DQSWQNJfI/3+RXbd98nKgaL06yPI/jTze0fH7/CoPGTWRBwXproXJ+fxNBTeZ6R3/xpfTjzMdlc7Z3uBr6TzOtNqvwcsM9+fjpQlV9z9RTCrsc/urqxHHkQYN3mO8aQONANk3BFugTl1h/eJ+NdKuiIgDuJPxoZZvkNDOPejzp0MfixE8nmv5/0FXLvx+6ob99w9B8ahuvnv+eQ0qK4OJMDl/CnRxIXPKx1x6Tlyphd1y150269Igace2mqsKJUnkvg9JmvKVKpCRV4a9rw0APuEknv+NdJeI7Kj0poJKVE9NxJp8L7qFhddJfNQ0Dll+Qoh7vFOB89hoWm5+cqdFx2+lQcBiyIJpucs69Fxny7sz60N6Qnl510XiMs48PDWo6DrmEkvTqfQV666Dx9DHp850KRcns78x9xrpNwTyjx+NHbBTCKF8lR3CusYHEn57aGque7zNdNuE6zXNBLUTyUjT4T860y4+BpPhApg3YR8zPnTK9o8sprqgyMsiQ/057B2n4CobToCBPblTC3yeNNzTVGhEslvYfVdHhA+/1pkmvKVTFNtipUqVBwVKlSoAVeV0DXJoA9NKpTtkQTprXH0Q8x8+FdODFKnTbHspfRz2UHRqlTv0c9lcqargHgWedIPHnXvRmkWTE0BZ50hpY6XR0ujoCxdIa9U6TxrwIrzDQds8pV1gpdHQcOaVe4KWGgDylXuGlhoA8pV0EUi3QBzFKuujpdHQBzXqlk+noIpwW5jhXQsz2fPhUk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536" name="Picture 8" descr="http://3.bp.blogspot.com/_vzPybejGhpg/THsFFRB8DCI/AAAAAAAAAGU/pcJQgIGqxH4/s1600/si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915566"/>
            <a:ext cx="2016224" cy="2913618"/>
          </a:xfrm>
          <a:prstGeom prst="rect">
            <a:avLst/>
          </a:prstGeom>
          <a:noFill/>
        </p:spPr>
      </p:pic>
      <p:pic>
        <p:nvPicPr>
          <p:cNvPr id="22538" name="Picture 10" descr="http://3.bp.blogspot.com/-akl3-rr8fNk/T3n42qDfSXI/AAAAAAAABeI/-KJ9XNvemgI/s400/DSC077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859782"/>
            <a:ext cx="27070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116586"/>
            <a:ext cx="6995120" cy="93954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Discurso áudio – características essenciais</a:t>
            </a:r>
            <a:endParaRPr lang="pt-PT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203598"/>
            <a:ext cx="7344816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PT" dirty="0" smtClean="0"/>
              <a:t>Ser percecionado apenas pelo sentido da </a:t>
            </a:r>
            <a:r>
              <a:rPr lang="pt-PT" b="1" dirty="0" smtClean="0">
                <a:solidFill>
                  <a:srgbClr val="FF0000"/>
                </a:solidFill>
              </a:rPr>
              <a:t>audição</a:t>
            </a:r>
          </a:p>
          <a:p>
            <a:r>
              <a:rPr lang="pt-PT" dirty="0" smtClean="0"/>
              <a:t>Ter códigos próprios e estruturados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339752" y="2499742"/>
            <a:ext cx="6624736" cy="15121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Poucas</a:t>
            </a:r>
            <a:r>
              <a:rPr kumimoji="0" lang="pt-P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são as situações em que o discurso áudio é dominante</a:t>
            </a:r>
            <a:r>
              <a:rPr kumimoji="0" lang="pt-PT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transmissão da informação</a:t>
            </a:r>
            <a:endParaRPr kumimoji="0" lang="pt-PT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PT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PT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95536" y="3939902"/>
            <a:ext cx="655272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 no entanto, em geral, um suporte de </a:t>
            </a:r>
            <a:r>
              <a:rPr kumimoji="0" lang="pt-P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 reduzido </a:t>
            </a:r>
            <a:r>
              <a:rPr kumimoji="0" lang="pt-P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produção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PT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PT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43758"/>
            <a:ext cx="2266871" cy="23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116586"/>
            <a:ext cx="7067128" cy="939546"/>
          </a:xfrm>
        </p:spPr>
        <p:txBody>
          <a:bodyPr>
            <a:noAutofit/>
          </a:bodyPr>
          <a:lstStyle/>
          <a:p>
            <a:r>
              <a:rPr lang="pt-PT" sz="2800" dirty="0" smtClean="0"/>
              <a:t>Discurso áudio – utilizações úteis (para além da radio e da musica gravada)</a:t>
            </a:r>
            <a:endParaRPr lang="pt-PT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275606"/>
            <a:ext cx="6624736" cy="304492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Aperfeiçoamento de línguas estrangeiras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Aprendizagem da música com a exigência de grau de abstração elevado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Guia turístico 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Conteúdos didáticos para públicos com problemas de visão ou baixo nível de literacia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Discurso áudio</a:t>
            </a:r>
            <a:endParaRPr lang="en-US" dirty="0" smtClean="0"/>
          </a:p>
        </p:txBody>
      </p:sp>
      <p:graphicFrame>
        <p:nvGraphicFramePr>
          <p:cNvPr id="42036" name="Group 52"/>
          <p:cNvGraphicFramePr>
            <a:graphicFrameLocks noGrp="1"/>
          </p:cNvGraphicFramePr>
          <p:nvPr>
            <p:ph type="tbl" idx="1"/>
          </p:nvPr>
        </p:nvGraphicFramePr>
        <p:xfrm>
          <a:off x="611560" y="1491630"/>
          <a:ext cx="7704138" cy="3185595"/>
        </p:xfrm>
        <a:graphic>
          <a:graphicData uri="http://schemas.openxmlformats.org/drawingml/2006/table">
            <a:tbl>
              <a:tblPr/>
              <a:tblGrid>
                <a:gridCol w="2719388"/>
                <a:gridCol w="1960562"/>
                <a:gridCol w="3024188"/>
              </a:tblGrid>
              <a:tr h="3429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Linguagens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Suportes</a:t>
                      </a:r>
                      <a:endParaRPr kumimoji="0" lang="pt-P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Documentos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81220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-Linguagem verbal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Canto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Música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Sinais sonoros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sons ambientes</a:t>
                      </a:r>
                      <a:endParaRPr kumimoji="0" lang="pt-P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Mecânicos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Magnéticos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Óticos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Eletrónicos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Virtuais (</a:t>
                      </a:r>
                      <a:endParaRPr kumimoji="0" lang="pt-P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disco de vinil convencional (em desuso)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fita magnética (cassete ou fita aberta, em desuso)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 CD ROM, DVD, hard </a:t>
                      </a:r>
                      <a:r>
                        <a:rPr kumimoji="0" lang="pt-P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disks</a:t>
                      </a: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t-P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blu-ray</a:t>
                      </a: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t-P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cloud</a:t>
                      </a:r>
                      <a:endParaRPr kumimoji="0" lang="pt-P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73" name="Line 51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Discurso áudio: </a:t>
            </a:r>
            <a:r>
              <a:rPr lang="pt-PT" dirty="0" err="1" smtClean="0"/>
              <a:t>Blu-ray</a:t>
            </a:r>
            <a:r>
              <a:rPr lang="pt-PT" dirty="0" smtClean="0"/>
              <a:t> </a:t>
            </a:r>
            <a:r>
              <a:rPr lang="pt-PT" dirty="0" err="1" smtClean="0"/>
              <a:t>Disc</a:t>
            </a:r>
            <a:endParaRPr lang="en-US" dirty="0" smtClean="0"/>
          </a:p>
        </p:txBody>
      </p:sp>
      <p:sp>
        <p:nvSpPr>
          <p:cNvPr id="18449" name="Line 47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1259632" y="1779662"/>
            <a:ext cx="7038528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b="1" dirty="0" smtClean="0"/>
              <a:t>é um formato de disco </a:t>
            </a:r>
            <a:r>
              <a:rPr lang="pt-PT" b="1" dirty="0" err="1" smtClean="0"/>
              <a:t>óptico</a:t>
            </a:r>
            <a:r>
              <a:rPr lang="pt-PT" b="1" dirty="0" smtClean="0"/>
              <a:t> da “nova geração” com 12 cm de diâmetro (igual ao </a:t>
            </a:r>
            <a:r>
              <a:rPr lang="pt-PT" b="1" dirty="0" smtClean="0">
                <a:hlinkClick r:id="rId3" tooltip="CD"/>
              </a:rPr>
              <a:t>CD</a:t>
            </a:r>
            <a:r>
              <a:rPr lang="pt-PT" b="1" dirty="0" smtClean="0"/>
              <a:t> e ao </a:t>
            </a:r>
            <a:r>
              <a:rPr lang="pt-PT" b="1" dirty="0" smtClean="0">
                <a:hlinkClick r:id="rId4" tooltip="DVD"/>
              </a:rPr>
              <a:t>DVD</a:t>
            </a:r>
            <a:r>
              <a:rPr lang="pt-PT" b="1" dirty="0" smtClean="0"/>
              <a:t>) para vídeo e áudio de </a:t>
            </a:r>
            <a:r>
              <a:rPr lang="pt-PT" b="1" dirty="0" smtClean="0">
                <a:hlinkClick r:id="rId5" tooltip="Alta definição"/>
              </a:rPr>
              <a:t>alta definição</a:t>
            </a:r>
            <a:r>
              <a:rPr lang="pt-PT" b="1" dirty="0" smtClean="0"/>
              <a:t> e armazenamento de dados de alta densidade.</a:t>
            </a:r>
          </a:p>
          <a:p>
            <a:endParaRPr lang="pt-PT" b="1" dirty="0" smtClean="0"/>
          </a:p>
          <a:p>
            <a:r>
              <a:rPr lang="pt-PT" b="1" dirty="0" smtClean="0"/>
              <a:t> É uma alternativa ao DVD e é capaz de armazenar filmes até </a:t>
            </a:r>
            <a:r>
              <a:rPr lang="pt-PT" b="1" dirty="0" smtClean="0">
                <a:hlinkClick r:id="rId6" tooltip="1080p"/>
              </a:rPr>
              <a:t>1080p</a:t>
            </a:r>
            <a:r>
              <a:rPr lang="pt-PT" b="1" dirty="0" smtClean="0"/>
              <a:t> </a:t>
            </a:r>
            <a:r>
              <a:rPr lang="pt-PT" b="1" i="1" dirty="0" err="1" smtClean="0"/>
              <a:t>Full</a:t>
            </a:r>
            <a:r>
              <a:rPr lang="pt-PT" b="1" i="1" dirty="0" smtClean="0"/>
              <a:t> HD</a:t>
            </a:r>
            <a:r>
              <a:rPr lang="pt-PT" b="1" dirty="0" smtClean="0"/>
              <a:t> de até 4 horas sem perdas. Requer uma TV </a:t>
            </a:r>
            <a:r>
              <a:rPr lang="pt-PT" b="1" dirty="0" err="1" smtClean="0"/>
              <a:t>full</a:t>
            </a:r>
            <a:r>
              <a:rPr lang="pt-PT" b="1" dirty="0" smtClean="0"/>
              <a:t> HD de </a:t>
            </a:r>
            <a:r>
              <a:rPr lang="pt-PT" b="1" dirty="0" err="1" smtClean="0">
                <a:hlinkClick r:id="rId7" tooltip="LCD"/>
              </a:rPr>
              <a:t>LCD</a:t>
            </a:r>
            <a:r>
              <a:rPr lang="pt-PT" b="1" dirty="0" err="1" smtClean="0"/>
              <a:t>,</a:t>
            </a:r>
            <a:r>
              <a:rPr lang="pt-PT" b="1" dirty="0" err="1" smtClean="0">
                <a:hlinkClick r:id="rId8" tooltip="Plasma"/>
              </a:rPr>
              <a:t>plasma</a:t>
            </a:r>
            <a:r>
              <a:rPr lang="pt-PT" b="1" dirty="0" smtClean="0"/>
              <a:t> ou </a:t>
            </a:r>
            <a:r>
              <a:rPr lang="pt-PT" b="1" dirty="0" smtClean="0">
                <a:hlinkClick r:id="rId9" tooltip="LED"/>
              </a:rPr>
              <a:t>LED</a:t>
            </a:r>
            <a:r>
              <a:rPr lang="pt-PT" b="1" dirty="0" smtClean="0"/>
              <a:t> para explorar todo seu potencial.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116586"/>
            <a:ext cx="6707088" cy="939546"/>
          </a:xfrm>
        </p:spPr>
        <p:txBody>
          <a:bodyPr>
            <a:normAutofit/>
          </a:bodyPr>
          <a:lstStyle/>
          <a:p>
            <a:r>
              <a:rPr lang="pt-PT" sz="3200" dirty="0" smtClean="0"/>
              <a:t>Discurso áudio – o som: propriedades</a:t>
            </a:r>
            <a:endParaRPr lang="pt-PT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7614"/>
            <a:ext cx="3106688" cy="596657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Intensidade</a:t>
            </a:r>
            <a:endParaRPr lang="pt-PT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7544" y="2067694"/>
            <a:ext cx="3106688" cy="5966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PT" sz="2700" dirty="0" smtClean="0"/>
              <a:t>A</a:t>
            </a:r>
            <a:r>
              <a:rPr kumimoji="0" lang="pt-PT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ltura</a:t>
            </a:r>
            <a:endParaRPr kumimoji="0" lang="pt-PT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2715766"/>
            <a:ext cx="3106688" cy="5966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Timbre</a:t>
            </a:r>
            <a:endParaRPr kumimoji="0" lang="pt-PT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3363838"/>
            <a:ext cx="3106688" cy="5966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PT" sz="2700" dirty="0" smtClean="0"/>
              <a:t>D</a:t>
            </a:r>
            <a:r>
              <a:rPr kumimoji="0" lang="pt-PT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uração</a:t>
            </a:r>
            <a:endParaRPr kumimoji="0" lang="pt-PT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347614"/>
            <a:ext cx="439248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Intensidade</a:t>
            </a:r>
          </a:p>
          <a:p>
            <a:r>
              <a:rPr lang="pt-PT" dirty="0" smtClean="0"/>
              <a:t>“força da vibração sonora…perceção no ouvido humano</a:t>
            </a:r>
          </a:p>
          <a:p>
            <a:r>
              <a:rPr lang="pt-PT" dirty="0" smtClean="0"/>
              <a:t>Mede-se em dB (</a:t>
            </a:r>
            <a:r>
              <a:rPr lang="pt-PT" dirty="0" err="1" smtClean="0"/>
              <a:t>decibeis</a:t>
            </a:r>
            <a:r>
              <a:rPr lang="pt-PT" dirty="0" smtClean="0"/>
              <a:t> – escala </a:t>
            </a:r>
            <a:r>
              <a:rPr lang="pt-PT" dirty="0" err="1" smtClean="0"/>
              <a:t>logaritmica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2211710"/>
            <a:ext cx="439248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Altura</a:t>
            </a:r>
          </a:p>
          <a:p>
            <a:r>
              <a:rPr lang="pt-PT" dirty="0" smtClean="0"/>
              <a:t>Corresponde à frequência. Maior altura maior frequência fundamental</a:t>
            </a:r>
            <a:endParaRPr lang="pt-PT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2787774"/>
            <a:ext cx="439248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Timbre</a:t>
            </a:r>
          </a:p>
          <a:p>
            <a:r>
              <a:rPr lang="pt-PT" dirty="0" smtClean="0"/>
              <a:t>Característica sonora que permite distinguir a qualidade do material vibrante (ferro, vidro, cristal, violino, viola baixo, …)</a:t>
            </a:r>
            <a:endParaRPr lang="pt-PT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3507854"/>
            <a:ext cx="439248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Duração</a:t>
            </a:r>
          </a:p>
          <a:p>
            <a:r>
              <a:rPr lang="pt-PT" dirty="0" smtClean="0"/>
              <a:t>Tempo de produção de um 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116586"/>
            <a:ext cx="6851104" cy="939546"/>
          </a:xfrm>
        </p:spPr>
        <p:txBody>
          <a:bodyPr/>
          <a:lstStyle/>
          <a:p>
            <a:r>
              <a:rPr lang="pt-PT" dirty="0" smtClean="0"/>
              <a:t>Frequências típicas</a:t>
            </a:r>
            <a:endParaRPr lang="pt-PT" dirty="0"/>
          </a:p>
        </p:txBody>
      </p:sp>
      <p:pic>
        <p:nvPicPr>
          <p:cNvPr id="41986" name="Picture 2" descr="http://www.sobiologia.com.br/figuras/oitava_serie/som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03598"/>
            <a:ext cx="4636407" cy="356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116586"/>
            <a:ext cx="6995120" cy="939546"/>
          </a:xfrm>
        </p:spPr>
        <p:txBody>
          <a:bodyPr/>
          <a:lstStyle/>
          <a:p>
            <a:r>
              <a:rPr lang="pt-PT" dirty="0" err="1" smtClean="0"/>
              <a:t>Expetro</a:t>
            </a:r>
            <a:r>
              <a:rPr lang="pt-PT" dirty="0" smtClean="0"/>
              <a:t> de frequências</a:t>
            </a:r>
            <a:endParaRPr lang="pt-PT" dirty="0"/>
          </a:p>
        </p:txBody>
      </p:sp>
      <p:pic>
        <p:nvPicPr>
          <p:cNvPr id="43010" name="Picture 2" descr="http://www.scielo.br/img/fbpe/qn/v23n2/2126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9622"/>
            <a:ext cx="6546409" cy="2688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1390</TotalTime>
  <Words>362</Words>
  <Application>Microsoft Office PowerPoint</Application>
  <PresentationFormat>Apresentação no Ecrã (16:9)</PresentationFormat>
  <Paragraphs>85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Module</vt:lpstr>
      <vt:lpstr>Edição multimédia aula  5</vt:lpstr>
      <vt:lpstr>O áudio(as linguagens) segundo A.R.Trindade(1992)</vt:lpstr>
      <vt:lpstr>Discurso áudio – características essenciais</vt:lpstr>
      <vt:lpstr>Discurso áudio – utilizações úteis (para além da radio e da musica gravada)</vt:lpstr>
      <vt:lpstr>Discurso áudio</vt:lpstr>
      <vt:lpstr>Discurso áudio: Blu-ray Disc</vt:lpstr>
      <vt:lpstr>Discurso áudio – o som: propriedades</vt:lpstr>
      <vt:lpstr>Frequências típicas</vt:lpstr>
      <vt:lpstr>Expetro de frequências</vt:lpstr>
      <vt:lpstr>Frequência da fala humana</vt:lpstr>
      <vt:lpstr>Escala de som</vt:lpstr>
      <vt:lpstr>A banda sonora</vt:lpstr>
      <vt:lpstr>Diapositivo 13</vt:lpstr>
      <vt:lpstr>Diapositivo 14</vt:lpstr>
      <vt:lpstr>O registo de áudio - microfones</vt:lpstr>
      <vt:lpstr>Tipos de microfones</vt:lpstr>
      <vt:lpstr>Tipo de microfones - 2</vt:lpstr>
      <vt:lpstr>Aplicações - Rádio</vt:lpstr>
      <vt:lpstr>Diapositivo 19</vt:lpstr>
    </vt:vector>
  </TitlesOfParts>
  <Company>Universidade Católica Portuguesa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Edição multimédia</dc:title>
  <dc:creator>user</dc:creator>
  <cp:lastModifiedBy>Utilizador</cp:lastModifiedBy>
  <cp:revision>126</cp:revision>
  <dcterms:created xsi:type="dcterms:W3CDTF">2012-09-05T11:02:31Z</dcterms:created>
  <dcterms:modified xsi:type="dcterms:W3CDTF">2013-05-27T16:27:45Z</dcterms:modified>
</cp:coreProperties>
</file>