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notesMasterIdLst>
    <p:notesMasterId r:id="rId18"/>
  </p:notesMasterIdLst>
  <p:sldIdLst>
    <p:sldId id="257" r:id="rId2"/>
    <p:sldId id="283" r:id="rId3"/>
    <p:sldId id="292" r:id="rId4"/>
    <p:sldId id="284" r:id="rId5"/>
    <p:sldId id="296" r:id="rId6"/>
    <p:sldId id="291" r:id="rId7"/>
    <p:sldId id="294" r:id="rId8"/>
    <p:sldId id="295" r:id="rId9"/>
    <p:sldId id="285" r:id="rId10"/>
    <p:sldId id="298" r:id="rId11"/>
    <p:sldId id="286" r:id="rId12"/>
    <p:sldId id="287" r:id="rId13"/>
    <p:sldId id="288" r:id="rId14"/>
    <p:sldId id="289" r:id="rId15"/>
    <p:sldId id="290" r:id="rId16"/>
    <p:sldId id="271" r:id="rId17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" y="-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0180-3954-4FDE-955C-03FC713CFE5D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511EC-1282-42C9-A22E-B05B20A72BD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3F481-2072-4D91-A988-727EE9ECC48D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139D87-681C-4992-BDF0-A635DE187C31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F005E5-E38D-4002-BDE1-2935352A4745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67CFAF-8326-407F-943D-2326FA242934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0DAD0E-FA4B-4CBC-9D1D-785FF6259C3F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064BFD-3BB0-4BD0-8E30-88B917F9B768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16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5E39A8-EC43-418A-98C0-7FEEC4034C6B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06F192-E158-409D-B17E-3EBB67F50C99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8</a:t>
            </a:fld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3F481-2072-4D91-A988-727EE9ECC48D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pt-PT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1679"/>
            <a:ext cx="7543800" cy="97155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289447"/>
            <a:ext cx="8229600" cy="3308747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A24F3-634C-4C13-A9E1-901D5FEAC10C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2" descr="L:\WD SmartWare.swstor\JRL-PC\Volume.3b554244.debe.11df.af8b.806e6f6e6963\Users\JrL\Pictures\logoUCP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3478"/>
            <a:ext cx="864096" cy="88450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Lati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M%C3%A9dia_(comunica%C3%A7%C3%A3o)" TargetMode="External"/><Relationship Id="rId5" Type="http://schemas.openxmlformats.org/officeDocument/2006/relationships/hyperlink" Target="http://pt.wikipedia.org/wiki/Meios_de_comunica%C3%A7%C3%A3o" TargetMode="External"/><Relationship Id="rId4" Type="http://schemas.openxmlformats.org/officeDocument/2006/relationships/hyperlink" Target="http://pt.wikipedia.org/wiki/Informa%C3%A7%C3%A3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s://encrypted-tbn3.gstatic.com/images?q=tbn:ANd9GcT-xAvnqXvm0EQ-fU1Z-Tw-LAncivbM3JnlrQmf09xGvTb8FJFWM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23478"/>
            <a:ext cx="2736304" cy="239426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9912" y="915566"/>
            <a:ext cx="5364088" cy="1371600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solidFill>
                  <a:srgbClr val="FF0000"/>
                </a:solidFill>
              </a:rPr>
              <a:t>Edição multimédia</a:t>
            </a:r>
            <a:br>
              <a:rPr lang="pt-PT" dirty="0" smtClean="0">
                <a:solidFill>
                  <a:srgbClr val="FF0000"/>
                </a:solidFill>
              </a:rPr>
            </a:br>
            <a:r>
              <a:rPr lang="pt-PT" dirty="0" smtClean="0">
                <a:solidFill>
                  <a:srgbClr val="FF0000"/>
                </a:solidFill>
              </a:rPr>
              <a:t>aula  3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860032" y="2859782"/>
            <a:ext cx="3600400" cy="899778"/>
          </a:xfrm>
        </p:spPr>
        <p:txBody>
          <a:bodyPr>
            <a:normAutofit fontScale="92500" lnSpcReduction="10000"/>
          </a:bodyPr>
          <a:lstStyle/>
          <a:p>
            <a:r>
              <a:rPr lang="pt-PT" dirty="0" smtClean="0"/>
              <a:t>Discursos dos media</a:t>
            </a:r>
          </a:p>
          <a:p>
            <a:r>
              <a:rPr lang="pt-PT" dirty="0" smtClean="0"/>
              <a:t>Categorizações</a:t>
            </a:r>
            <a:endParaRPr lang="pt-PT" dirty="0"/>
          </a:p>
        </p:txBody>
      </p:sp>
      <p:pic>
        <p:nvPicPr>
          <p:cNvPr id="2050" name="Picture 2" descr="L:\WD SmartWare.swstor\JRL-PC\Volume.3b554244.debe.11df.af8b.806e6f6e6963\Users\JrL\Pictures\logoUC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4083918"/>
            <a:ext cx="792088" cy="8107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91880" y="4515966"/>
            <a:ext cx="5333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Faculdade de Ciências Humanas – 2012/2013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219822"/>
            <a:ext cx="1481708" cy="145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859782"/>
            <a:ext cx="1367606" cy="1315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171450"/>
            <a:ext cx="7362400" cy="7429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dirty="0" smtClean="0"/>
              <a:t>Categorias (</a:t>
            </a:r>
            <a:r>
              <a:rPr lang="pt-PT" dirty="0" err="1" smtClean="0"/>
              <a:t>A.R.Trindade</a:t>
            </a:r>
            <a:r>
              <a:rPr lang="pt-PT" dirty="0" smtClean="0"/>
              <a:t>, 1992)</a:t>
            </a:r>
            <a:endParaRPr lang="en-US" dirty="0" smtClean="0"/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Qual é o discurso?</a:t>
            </a:r>
            <a:endParaRPr lang="pt-PT" dirty="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pic>
        <p:nvPicPr>
          <p:cNvPr id="2050" name="Picture 2" descr="http://www.google.pt/url?source=imglanding&amp;ct=img&amp;q=http://www.freewebs.com/educarparaotransito/SINAIS004.JPG&amp;sa=X&amp;ei=9UVcUJiNFsODhQer24G4BA&amp;ved=0CAsQ8wc4Eg&amp;usg=AFQjCNH5cz033DdM9L4B1BnWqs71iRIgq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1779662"/>
            <a:ext cx="2487844" cy="1015260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1259632" y="156363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A</a:t>
            </a:r>
            <a:endParaRPr lang="pt-PT" dirty="0"/>
          </a:p>
        </p:txBody>
      </p:sp>
      <p:sp>
        <p:nvSpPr>
          <p:cNvPr id="8" name="CaixaDeTexto 7"/>
          <p:cNvSpPr txBox="1"/>
          <p:nvPr/>
        </p:nvSpPr>
        <p:spPr>
          <a:xfrm>
            <a:off x="0" y="401191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B</a:t>
            </a:r>
            <a:endParaRPr lang="pt-PT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851920" y="192367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C</a:t>
            </a:r>
            <a:endParaRPr lang="pt-PT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491630"/>
            <a:ext cx="11144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aixaDeTexto 12"/>
          <p:cNvSpPr txBox="1"/>
          <p:nvPr/>
        </p:nvSpPr>
        <p:spPr>
          <a:xfrm>
            <a:off x="4788024" y="105958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D</a:t>
            </a:r>
            <a:endParaRPr lang="pt-PT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87574"/>
            <a:ext cx="2483768" cy="182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CaixaDeTexto 14"/>
          <p:cNvSpPr txBox="1"/>
          <p:nvPr/>
        </p:nvSpPr>
        <p:spPr>
          <a:xfrm>
            <a:off x="7164288" y="84355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E</a:t>
            </a:r>
            <a:endParaRPr lang="pt-PT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44208" y="3081139"/>
            <a:ext cx="2873903" cy="2062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CaixaDeTexto 17"/>
          <p:cNvSpPr txBox="1"/>
          <p:nvPr/>
        </p:nvSpPr>
        <p:spPr>
          <a:xfrm>
            <a:off x="8388424" y="271576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F</a:t>
            </a:r>
            <a:endParaRPr lang="pt-PT" dirty="0"/>
          </a:p>
        </p:txBody>
      </p:sp>
      <p:pic>
        <p:nvPicPr>
          <p:cNvPr id="2" name="Picture 2" descr="100_389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915816" y="2355726"/>
            <a:ext cx="3528392" cy="2644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91679"/>
            <a:ext cx="5733256" cy="971550"/>
          </a:xfrm>
        </p:spPr>
        <p:txBody>
          <a:bodyPr/>
          <a:lstStyle/>
          <a:p>
            <a:pPr eaLnBrk="1" hangingPunct="1"/>
            <a:r>
              <a:rPr lang="pt-PT" dirty="0" smtClean="0"/>
              <a:t>Discurso </a:t>
            </a:r>
            <a:r>
              <a:rPr lang="pt-PT" dirty="0" err="1" smtClean="0"/>
              <a:t>scripto</a:t>
            </a:r>
            <a:endParaRPr lang="en-US" dirty="0" smtClean="0"/>
          </a:p>
        </p:txBody>
      </p:sp>
      <p:graphicFrame>
        <p:nvGraphicFramePr>
          <p:cNvPr id="50222" name="Group 46"/>
          <p:cNvGraphicFramePr>
            <a:graphicFrameLocks noGrp="1"/>
          </p:cNvGraphicFramePr>
          <p:nvPr>
            <p:ph type="tbl" idx="1"/>
          </p:nvPr>
        </p:nvGraphicFramePr>
        <p:xfrm>
          <a:off x="1116013" y="1491854"/>
          <a:ext cx="7632700" cy="2899318"/>
        </p:xfrm>
        <a:graphic>
          <a:graphicData uri="http://schemas.openxmlformats.org/drawingml/2006/table">
            <a:tbl>
              <a:tblPr/>
              <a:tblGrid>
                <a:gridCol w="2693987"/>
                <a:gridCol w="2470150"/>
                <a:gridCol w="2468563"/>
              </a:tblGrid>
              <a:tr h="36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Linguagens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Suportes</a:t>
                      </a: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Documentos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53744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Texto verbal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Texto alfanumérico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Desenho e pintura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Fotografia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Gráficos e diagramas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Papel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Acetato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Películas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Outras superfícies</a:t>
                      </a: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Livro, jornal, revistas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Cartazes, letreiros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Desenho e pintura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Sinais de trânsito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Fotografia</a:t>
                      </a:r>
                      <a:endParaRPr kumimoji="0" lang="pt-P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8449" name="Line 47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91679"/>
            <a:ext cx="5445224" cy="971550"/>
          </a:xfrm>
        </p:spPr>
        <p:txBody>
          <a:bodyPr/>
          <a:lstStyle/>
          <a:p>
            <a:pPr eaLnBrk="1" hangingPunct="1"/>
            <a:r>
              <a:rPr lang="pt-PT" dirty="0" smtClean="0"/>
              <a:t>Discurso áudio</a:t>
            </a:r>
            <a:endParaRPr lang="en-US" dirty="0" smtClean="0"/>
          </a:p>
        </p:txBody>
      </p:sp>
      <p:graphicFrame>
        <p:nvGraphicFramePr>
          <p:cNvPr id="42036" name="Group 52"/>
          <p:cNvGraphicFramePr>
            <a:graphicFrameLocks noGrp="1"/>
          </p:cNvGraphicFramePr>
          <p:nvPr>
            <p:ph type="tbl" idx="1"/>
          </p:nvPr>
        </p:nvGraphicFramePr>
        <p:xfrm>
          <a:off x="755650" y="1383507"/>
          <a:ext cx="7704138" cy="3155157"/>
        </p:xfrm>
        <a:graphic>
          <a:graphicData uri="http://schemas.openxmlformats.org/drawingml/2006/table">
            <a:tbl>
              <a:tblPr/>
              <a:tblGrid>
                <a:gridCol w="2719388"/>
                <a:gridCol w="1960562"/>
                <a:gridCol w="3024188"/>
              </a:tblGrid>
              <a:tr h="3429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Linguagens</a:t>
                      </a:r>
                    </a:p>
                  </a:txBody>
                  <a:tcPr marT="34295" marB="3429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Suportes</a:t>
                      </a: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5" marB="3429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Documentos</a:t>
                      </a:r>
                    </a:p>
                  </a:txBody>
                  <a:tcPr marT="34295" marB="3429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81220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-Linguagem verbal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Canto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Música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Sinais sonoros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sons ambientes</a:t>
                      </a: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5" marB="3429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Mecânicos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Magnéticos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Ópticos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Electrónicos </a:t>
                      </a: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5" marB="3429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disco de vinil convencional (em desuso)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fita magnética (cassete ou fita aberta, em desuso)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 CD ROM, DVD, discos duros dos computadores</a:t>
                      </a: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5" marB="3429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9473" name="Line 51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800" y="91679"/>
            <a:ext cx="5229200" cy="971550"/>
          </a:xfrm>
        </p:spPr>
        <p:txBody>
          <a:bodyPr/>
          <a:lstStyle/>
          <a:p>
            <a:pPr eaLnBrk="1" hangingPunct="1"/>
            <a:r>
              <a:rPr lang="pt-PT" dirty="0" smtClean="0"/>
              <a:t>Discurso vídeo</a:t>
            </a:r>
            <a:endParaRPr lang="en-US" dirty="0" smtClean="0"/>
          </a:p>
        </p:txBody>
      </p:sp>
      <p:graphicFrame>
        <p:nvGraphicFramePr>
          <p:cNvPr id="44077" name="Group 45"/>
          <p:cNvGraphicFramePr>
            <a:graphicFrameLocks noGrp="1"/>
          </p:cNvGraphicFramePr>
          <p:nvPr>
            <p:ph type="tbl" idx="1"/>
          </p:nvPr>
        </p:nvGraphicFramePr>
        <p:xfrm>
          <a:off x="1116013" y="1437085"/>
          <a:ext cx="7345362" cy="2431257"/>
        </p:xfrm>
        <a:graphic>
          <a:graphicData uri="http://schemas.openxmlformats.org/drawingml/2006/table">
            <a:tbl>
              <a:tblPr/>
              <a:tblGrid>
                <a:gridCol w="2381250"/>
                <a:gridCol w="2184400"/>
                <a:gridCol w="2779712"/>
              </a:tblGrid>
              <a:tr h="4048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Linguagens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Suportes</a:t>
                      </a: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Documentos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02644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460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cinema do real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460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animação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460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televisão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460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vídeo</a:t>
                      </a: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460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Película filme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460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Discos ópticos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460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Fita magnética</a:t>
                      </a: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1603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Filme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1603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Videograma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1603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Documentário TV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-"/>
                        <a:tabLst>
                          <a:tab pos="160338" algn="l"/>
                        </a:tabLst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Documentos de TV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20497" name="Line 46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91679"/>
            <a:ext cx="5373216" cy="971550"/>
          </a:xfrm>
        </p:spPr>
        <p:txBody>
          <a:bodyPr/>
          <a:lstStyle/>
          <a:p>
            <a:pPr eaLnBrk="1" hangingPunct="1"/>
            <a:r>
              <a:rPr lang="pt-PT" dirty="0" smtClean="0"/>
              <a:t>Discurso informo</a:t>
            </a:r>
            <a:endParaRPr lang="en-US" dirty="0" smtClean="0"/>
          </a:p>
        </p:txBody>
      </p:sp>
      <p:sp>
        <p:nvSpPr>
          <p:cNvPr id="21507" name="Line 4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1508" name="CaixaDeTexto 7"/>
          <p:cNvSpPr txBox="1">
            <a:spLocks noChangeArrowheads="1"/>
          </p:cNvSpPr>
          <p:nvPr/>
        </p:nvSpPr>
        <p:spPr bwMode="auto">
          <a:xfrm>
            <a:off x="1428750" y="1553766"/>
            <a:ext cx="6671641" cy="317009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pt-PT" sz="2000" b="1" dirty="0"/>
              <a:t> Softwares de utilização comum</a:t>
            </a:r>
          </a:p>
          <a:p>
            <a:pPr>
              <a:buFontTx/>
              <a:buChar char="-"/>
            </a:pPr>
            <a:r>
              <a:rPr lang="pt-PT" sz="2000" b="1" dirty="0"/>
              <a:t> Softwares de aplicação  </a:t>
            </a:r>
          </a:p>
          <a:p>
            <a:pPr lvl="2">
              <a:buFontTx/>
              <a:buChar char="-"/>
            </a:pPr>
            <a:r>
              <a:rPr lang="pt-PT" sz="2000" b="1" dirty="0"/>
              <a:t> simuladores, </a:t>
            </a:r>
          </a:p>
          <a:p>
            <a:pPr lvl="2">
              <a:buFontTx/>
              <a:buChar char="-"/>
            </a:pPr>
            <a:r>
              <a:rPr lang="pt-PT" sz="2000" b="1" dirty="0"/>
              <a:t> tutoriais</a:t>
            </a:r>
          </a:p>
          <a:p>
            <a:pPr>
              <a:buFontTx/>
              <a:buChar char="-"/>
            </a:pPr>
            <a:r>
              <a:rPr lang="pt-PT" sz="2000" b="1" dirty="0"/>
              <a:t> Linguagens de programação</a:t>
            </a:r>
          </a:p>
          <a:p>
            <a:pPr lvl="2">
              <a:buFontTx/>
              <a:buChar char="-"/>
            </a:pPr>
            <a:r>
              <a:rPr lang="pt-PT" sz="2000" b="1" dirty="0"/>
              <a:t> Pascal</a:t>
            </a:r>
          </a:p>
          <a:p>
            <a:pPr lvl="2">
              <a:buFontTx/>
              <a:buChar char="-"/>
            </a:pPr>
            <a:r>
              <a:rPr lang="pt-PT" sz="2000" b="1" dirty="0"/>
              <a:t> Cobol</a:t>
            </a:r>
          </a:p>
          <a:p>
            <a:pPr lvl="2">
              <a:buFontTx/>
              <a:buChar char="-"/>
            </a:pPr>
            <a:r>
              <a:rPr lang="pt-PT" sz="2000" b="1" dirty="0"/>
              <a:t> C++</a:t>
            </a:r>
          </a:p>
          <a:p>
            <a:pPr lvl="2">
              <a:buFontTx/>
              <a:buChar char="-"/>
            </a:pPr>
            <a:r>
              <a:rPr lang="pt-PT" sz="2000" b="1" dirty="0"/>
              <a:t> PHP</a:t>
            </a:r>
          </a:p>
          <a:p>
            <a:pPr>
              <a:buFontTx/>
              <a:buChar char="-"/>
            </a:pPr>
            <a:endParaRPr lang="pt-PT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UTurnArrow"/>
          <p:cNvSpPr>
            <a:spLocks noEditPoints="1" noChangeArrowheads="1"/>
          </p:cNvSpPr>
          <p:nvPr/>
        </p:nvSpPr>
        <p:spPr bwMode="auto">
          <a:xfrm rot="16200000" flipH="1">
            <a:off x="1161120" y="3030303"/>
            <a:ext cx="1205632" cy="720575"/>
          </a:xfrm>
          <a:custGeom>
            <a:avLst/>
            <a:gdLst>
              <a:gd name="T0" fmla="*/ 2147483647 w 21600"/>
              <a:gd name="T1" fmla="*/ 0 h 21600"/>
              <a:gd name="T2" fmla="*/ 211144781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3482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6738" y="15072"/>
                </a:moveTo>
                <a:lnTo>
                  <a:pt x="21600" y="9972"/>
                </a:lnTo>
                <a:lnTo>
                  <a:pt x="18479" y="9972"/>
                </a:lnTo>
                <a:lnTo>
                  <a:pt x="18479" y="8310"/>
                </a:lnTo>
                <a:cubicBezTo>
                  <a:pt x="18479" y="3721"/>
                  <a:pt x="14343" y="0"/>
                  <a:pt x="9240" y="0"/>
                </a:cubicBezTo>
                <a:cubicBezTo>
                  <a:pt x="4137" y="0"/>
                  <a:pt x="0" y="3799"/>
                  <a:pt x="0" y="8485"/>
                </a:cubicBezTo>
                <a:lnTo>
                  <a:pt x="0" y="21600"/>
                </a:lnTo>
                <a:lnTo>
                  <a:pt x="3482" y="21600"/>
                </a:lnTo>
                <a:lnTo>
                  <a:pt x="3482" y="8310"/>
                </a:lnTo>
                <a:cubicBezTo>
                  <a:pt x="3482" y="5559"/>
                  <a:pt x="5961" y="3329"/>
                  <a:pt x="9020" y="3329"/>
                </a:cubicBezTo>
                <a:lnTo>
                  <a:pt x="9459" y="3329"/>
                </a:lnTo>
                <a:cubicBezTo>
                  <a:pt x="12518" y="3329"/>
                  <a:pt x="14997" y="5559"/>
                  <a:pt x="14997" y="8310"/>
                </a:cubicBezTo>
                <a:lnTo>
                  <a:pt x="14997" y="9972"/>
                </a:lnTo>
                <a:lnTo>
                  <a:pt x="11875" y="9972"/>
                </a:lnTo>
                <a:lnTo>
                  <a:pt x="16738" y="15072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pt-PT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171450"/>
            <a:ext cx="6858344" cy="742950"/>
          </a:xfrm>
        </p:spPr>
        <p:txBody>
          <a:bodyPr/>
          <a:lstStyle/>
          <a:p>
            <a:pPr eaLnBrk="1" hangingPunct="1"/>
            <a:r>
              <a:rPr lang="pt-PT" sz="3600" dirty="0" smtClean="0"/>
              <a:t>Discurso </a:t>
            </a:r>
            <a:r>
              <a:rPr lang="pt-PT" sz="3600" dirty="0" err="1" smtClean="0"/>
              <a:t>multimedia</a:t>
            </a:r>
            <a:r>
              <a:rPr lang="pt-PT" sz="3600" dirty="0" smtClean="0"/>
              <a:t> </a:t>
            </a:r>
            <a:r>
              <a:rPr lang="pt-PT" sz="3600" dirty="0" err="1" smtClean="0"/>
              <a:t>interactivo</a:t>
            </a:r>
            <a:endParaRPr lang="en-US" sz="3600" dirty="0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23728" y="1635646"/>
            <a:ext cx="6491064" cy="1390650"/>
          </a:xfrm>
          <a:solidFill>
            <a:srgbClr val="CCFFCC"/>
          </a:solidFill>
          <a:ln cmpd="sng">
            <a:solidFill>
              <a:schemeClr val="accent1">
                <a:shade val="5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pt-PT" b="1" dirty="0" smtClean="0"/>
              <a:t>Combinação dos diferentes media</a:t>
            </a:r>
          </a:p>
          <a:p>
            <a:pPr eaLnBrk="1" hangingPunct="1"/>
            <a:r>
              <a:rPr lang="pt-PT" b="1" dirty="0" smtClean="0"/>
              <a:t>Acessível num suporte digital</a:t>
            </a:r>
          </a:p>
          <a:p>
            <a:pPr eaLnBrk="1" hangingPunct="1"/>
            <a:r>
              <a:rPr lang="pt-PT" b="1" dirty="0" smtClean="0"/>
              <a:t>Possibilidades </a:t>
            </a:r>
            <a:r>
              <a:rPr lang="pt-PT" b="1" dirty="0" smtClean="0">
                <a:solidFill>
                  <a:srgbClr val="FF0000"/>
                </a:solidFill>
              </a:rPr>
              <a:t>de </a:t>
            </a:r>
            <a:r>
              <a:rPr lang="pt-PT" b="1" dirty="0" err="1" smtClean="0">
                <a:solidFill>
                  <a:srgbClr val="FF0000"/>
                </a:solidFill>
              </a:rPr>
              <a:t>interacção</a:t>
            </a:r>
            <a:r>
              <a:rPr lang="pt-PT" b="1" dirty="0" smtClean="0">
                <a:solidFill>
                  <a:srgbClr val="FF0000"/>
                </a:solidFill>
              </a:rPr>
              <a:t> com o utilizador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2124076" y="3381375"/>
            <a:ext cx="6566221" cy="105259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pt-PT" sz="2400" b="1" dirty="0"/>
              <a:t>Documentos </a:t>
            </a:r>
            <a:r>
              <a:rPr lang="pt-PT" sz="2400" b="1" dirty="0" smtClean="0"/>
              <a:t>multimédia </a:t>
            </a:r>
            <a:r>
              <a:rPr lang="pt-PT" sz="2400" b="1" dirty="0"/>
              <a:t>em CD/DVD ROM</a:t>
            </a:r>
          </a:p>
          <a:p>
            <a:pPr>
              <a:lnSpc>
                <a:spcPct val="130000"/>
              </a:lnSpc>
            </a:pPr>
            <a:r>
              <a:rPr lang="pt-PT" sz="2400" b="1" dirty="0"/>
              <a:t>Documentos </a:t>
            </a:r>
            <a:r>
              <a:rPr lang="pt-PT" sz="2400" b="1" dirty="0" smtClean="0"/>
              <a:t>multimédia </a:t>
            </a:r>
            <a:r>
              <a:rPr lang="pt-PT" sz="2400" b="1" dirty="0"/>
              <a:t>na Web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3.google.com/images?q=tbn:ANd9GcSj-L3_WzASrb04SCUTBLMVl8W9fbs4hZ-3O1w1EUIvtPvzzS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843558"/>
            <a:ext cx="5328592" cy="3991303"/>
          </a:xfrm>
          <a:prstGeom prst="rect">
            <a:avLst/>
          </a:prstGeom>
          <a:noFill/>
        </p:spPr>
      </p:pic>
      <p:pic>
        <p:nvPicPr>
          <p:cNvPr id="30726" name="Picture 6" descr="https://encrypted-tbn1.google.com/images?q=tbn:ANd9GcRaK41EQobuMRJTL0iO9wBONEWRwPxQSQd4MBuZkmGLRCzkFnb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499742"/>
            <a:ext cx="2545457" cy="22876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171450"/>
            <a:ext cx="6570312" cy="7429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dirty="0" smtClean="0"/>
              <a:t>Discursos dos media</a:t>
            </a:r>
            <a:endParaRPr 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275606"/>
            <a:ext cx="4809084" cy="1080121"/>
          </a:xfrm>
        </p:spPr>
        <p:txBody>
          <a:bodyPr/>
          <a:lstStyle/>
          <a:p>
            <a:pPr eaLnBrk="1" hangingPunct="1"/>
            <a:r>
              <a:rPr lang="pt-PT" dirty="0" smtClean="0"/>
              <a:t>O que é uma linguagem mediática ?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5" name="TextBox 4"/>
          <p:cNvSpPr txBox="1"/>
          <p:nvPr/>
        </p:nvSpPr>
        <p:spPr>
          <a:xfrm>
            <a:off x="3131840" y="1995686"/>
            <a:ext cx="2088232" cy="181588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800" dirty="0" smtClean="0"/>
              <a:t>Jornais</a:t>
            </a:r>
          </a:p>
          <a:p>
            <a:r>
              <a:rPr lang="pt-PT" sz="2800" dirty="0" smtClean="0"/>
              <a:t>Rádio </a:t>
            </a:r>
          </a:p>
          <a:p>
            <a:r>
              <a:rPr lang="pt-PT" sz="2800" dirty="0" smtClean="0"/>
              <a:t>Televisão</a:t>
            </a:r>
          </a:p>
          <a:p>
            <a:r>
              <a:rPr lang="pt-PT" sz="2800" dirty="0" smtClean="0"/>
              <a:t>…</a:t>
            </a:r>
            <a:endParaRPr lang="pt-PT" sz="2800" dirty="0"/>
          </a:p>
        </p:txBody>
      </p:sp>
      <p:sp>
        <p:nvSpPr>
          <p:cNvPr id="6" name="Rectangle 5"/>
          <p:cNvSpPr/>
          <p:nvPr/>
        </p:nvSpPr>
        <p:spPr>
          <a:xfrm>
            <a:off x="5724128" y="2067694"/>
            <a:ext cx="17572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/>
              <a:t>E quais mais ?</a:t>
            </a:r>
            <a:endParaRPr lang="pt-PT" dirty="0"/>
          </a:p>
        </p:txBody>
      </p:sp>
      <p:sp>
        <p:nvSpPr>
          <p:cNvPr id="7" name="TextBox 6"/>
          <p:cNvSpPr txBox="1"/>
          <p:nvPr/>
        </p:nvSpPr>
        <p:spPr>
          <a:xfrm>
            <a:off x="6372200" y="2355726"/>
            <a:ext cx="1742785" cy="1569660"/>
          </a:xfrm>
          <a:prstGeom prst="rect">
            <a:avLst/>
          </a:prstGeom>
          <a:noFill/>
          <a:scene3d>
            <a:camera prst="orthographicFront"/>
            <a:lightRig rig="sunset" dir="t"/>
          </a:scene3d>
        </p:spPr>
        <p:txBody>
          <a:bodyPr wrap="none" rtlCol="0">
            <a:spAutoFit/>
          </a:bodyPr>
          <a:lstStyle/>
          <a:p>
            <a:r>
              <a:rPr lang="pt-PT" sz="9600" dirty="0" smtClean="0"/>
              <a:t>???</a:t>
            </a:r>
            <a:endParaRPr lang="pt-PT" sz="9600" dirty="0"/>
          </a:p>
        </p:txBody>
      </p:sp>
      <p:sp>
        <p:nvSpPr>
          <p:cNvPr id="8" name="TextBox 7"/>
          <p:cNvSpPr txBox="1"/>
          <p:nvPr/>
        </p:nvSpPr>
        <p:spPr>
          <a:xfrm>
            <a:off x="4932040" y="4227934"/>
            <a:ext cx="3789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E como podemos organizá-los ?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1640" y="171450"/>
            <a:ext cx="7434408" cy="74295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O que é um </a:t>
            </a:r>
            <a:r>
              <a:rPr lang="pt-PT" dirty="0" err="1" smtClean="0"/>
              <a:t>medium</a:t>
            </a:r>
            <a:r>
              <a:rPr lang="pt-PT" dirty="0" smtClean="0"/>
              <a:t>…ou media ?</a:t>
            </a:r>
            <a:endParaRPr lang="pt-PT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1779662"/>
            <a:ext cx="4680520" cy="1938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400" b="1" dirty="0" smtClean="0"/>
              <a:t>derivado do </a:t>
            </a:r>
            <a:r>
              <a:rPr lang="pt-PT" sz="2400" b="1" dirty="0" smtClean="0">
                <a:hlinkClick r:id="rId3" tooltip="Latim"/>
              </a:rPr>
              <a:t>latim</a:t>
            </a:r>
            <a:r>
              <a:rPr lang="pt-PT" sz="2400" b="1" dirty="0" smtClean="0"/>
              <a:t> </a:t>
            </a:r>
            <a:r>
              <a:rPr lang="pt-PT" sz="2400" b="1" i="1" dirty="0" err="1" smtClean="0"/>
              <a:t>medium</a:t>
            </a:r>
            <a:r>
              <a:rPr lang="pt-PT" sz="2400" b="1" dirty="0" smtClean="0"/>
              <a:t>, meio e </a:t>
            </a:r>
            <a:r>
              <a:rPr lang="pt-PT" sz="2400" b="1" i="1" dirty="0" smtClean="0"/>
              <a:t>media</a:t>
            </a:r>
            <a:r>
              <a:rPr lang="pt-PT" sz="2400" b="1" dirty="0" smtClean="0"/>
              <a:t>, meios) são os canais ou ferramentas usadas para armazenamento e transmissão de </a:t>
            </a:r>
            <a:r>
              <a:rPr lang="pt-PT" sz="2400" b="1" dirty="0" smtClean="0">
                <a:hlinkClick r:id="rId4" tooltip="Informação"/>
              </a:rPr>
              <a:t>informação</a:t>
            </a:r>
            <a:r>
              <a:rPr lang="pt-PT" sz="2400" b="1" dirty="0" smtClean="0"/>
              <a:t> ou dados. </a:t>
            </a:r>
            <a:endParaRPr lang="pt-PT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35896" y="2427734"/>
            <a:ext cx="5184576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400" b="1" dirty="0" smtClean="0"/>
              <a:t> Media muitas vezes é usado como sinónimo de </a:t>
            </a:r>
            <a:r>
              <a:rPr lang="pt-PT" sz="2400" b="1" dirty="0" smtClean="0">
                <a:hlinkClick r:id="rId5" tooltip="Meios de comunicação"/>
              </a:rPr>
              <a:t>meios de comunicação</a:t>
            </a:r>
            <a:r>
              <a:rPr lang="pt-PT" sz="2400" b="1" dirty="0" smtClean="0"/>
              <a:t> de massas, mas pode-se referir a um único meio utilizado para comunicar dados para qualquer finalidade</a:t>
            </a:r>
            <a:endParaRPr lang="pt-PT" sz="2400" b="1" dirty="0"/>
          </a:p>
        </p:txBody>
      </p:sp>
      <p:sp>
        <p:nvSpPr>
          <p:cNvPr id="8" name="Down Arrow 7"/>
          <p:cNvSpPr/>
          <p:nvPr/>
        </p:nvSpPr>
        <p:spPr>
          <a:xfrm>
            <a:off x="1763688" y="915566"/>
            <a:ext cx="43204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TextBox 10"/>
          <p:cNvSpPr txBox="1"/>
          <p:nvPr/>
        </p:nvSpPr>
        <p:spPr>
          <a:xfrm>
            <a:off x="3851920" y="4881890"/>
            <a:ext cx="51587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100" dirty="0" smtClean="0"/>
              <a:t> </a:t>
            </a:r>
            <a:r>
              <a:rPr lang="pt-PT" sz="1100" dirty="0" smtClean="0">
                <a:hlinkClick r:id="rId6"/>
              </a:rPr>
              <a:t>http://pt.wikipedia.org/wiki/M%C3%A9dia_(comunica%C3%A7%C3%A3o)</a:t>
            </a:r>
            <a:endParaRPr lang="pt-PT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827584" y="2715766"/>
            <a:ext cx="1440160" cy="18722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2" name="Rectangle 31"/>
          <p:cNvSpPr/>
          <p:nvPr/>
        </p:nvSpPr>
        <p:spPr>
          <a:xfrm>
            <a:off x="899592" y="2787774"/>
            <a:ext cx="129614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171450"/>
            <a:ext cx="7290392" cy="7429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dirty="0" smtClean="0"/>
              <a:t>Categorias (Jean </a:t>
            </a:r>
            <a:r>
              <a:rPr lang="pt-PT" dirty="0" err="1" smtClean="0"/>
              <a:t>Cloutier</a:t>
            </a:r>
            <a:r>
              <a:rPr lang="pt-PT" dirty="0" smtClean="0"/>
              <a:t>, 1975)</a:t>
            </a:r>
            <a:endParaRPr lang="en-US" dirty="0" smtClean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268539" y="3057525"/>
            <a:ext cx="517525" cy="485775"/>
            <a:chOff x="1429" y="2568"/>
            <a:chExt cx="326" cy="288"/>
          </a:xfrm>
        </p:grpSpPr>
        <p:sp>
          <p:nvSpPr>
            <p:cNvPr id="16404" name="AutoShape 10"/>
            <p:cNvSpPr>
              <a:spLocks/>
            </p:cNvSpPr>
            <p:nvPr/>
          </p:nvSpPr>
          <p:spPr bwMode="auto">
            <a:xfrm>
              <a:off x="1429" y="2568"/>
              <a:ext cx="65" cy="288"/>
            </a:xfrm>
            <a:prstGeom prst="rightBracket">
              <a:avLst>
                <a:gd name="adj" fmla="val 36923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6405" name="Line 7"/>
            <p:cNvSpPr>
              <a:spLocks noChangeShapeType="1"/>
            </p:cNvSpPr>
            <p:nvPr/>
          </p:nvSpPr>
          <p:spPr bwMode="auto">
            <a:xfrm>
              <a:off x="1559" y="2712"/>
              <a:ext cx="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643439" y="3165872"/>
            <a:ext cx="598487" cy="809625"/>
            <a:chOff x="3016" y="2886"/>
            <a:chExt cx="377" cy="288"/>
          </a:xfrm>
        </p:grpSpPr>
        <p:sp>
          <p:nvSpPr>
            <p:cNvPr id="16402" name="AutoShape 8"/>
            <p:cNvSpPr>
              <a:spLocks/>
            </p:cNvSpPr>
            <p:nvPr/>
          </p:nvSpPr>
          <p:spPr bwMode="auto">
            <a:xfrm>
              <a:off x="3016" y="2886"/>
              <a:ext cx="65" cy="288"/>
            </a:xfrm>
            <a:prstGeom prst="rightBracket">
              <a:avLst>
                <a:gd name="adj" fmla="val 36923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6403" name="Line 6"/>
            <p:cNvSpPr>
              <a:spLocks noChangeShapeType="1"/>
            </p:cNvSpPr>
            <p:nvPr/>
          </p:nvSpPr>
          <p:spPr bwMode="auto">
            <a:xfrm>
              <a:off x="3198" y="3022"/>
              <a:ext cx="1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268539" y="3759994"/>
            <a:ext cx="517525" cy="594122"/>
            <a:chOff x="1429" y="2928"/>
            <a:chExt cx="326" cy="288"/>
          </a:xfrm>
        </p:grpSpPr>
        <p:sp>
          <p:nvSpPr>
            <p:cNvPr id="16400" name="AutoShape 9"/>
            <p:cNvSpPr>
              <a:spLocks/>
            </p:cNvSpPr>
            <p:nvPr/>
          </p:nvSpPr>
          <p:spPr bwMode="auto">
            <a:xfrm>
              <a:off x="1429" y="2928"/>
              <a:ext cx="65" cy="288"/>
            </a:xfrm>
            <a:prstGeom prst="rightBracket">
              <a:avLst>
                <a:gd name="adj" fmla="val 36923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6401" name="Line 5"/>
            <p:cNvSpPr>
              <a:spLocks noChangeShapeType="1"/>
            </p:cNvSpPr>
            <p:nvPr/>
          </p:nvSpPr>
          <p:spPr bwMode="auto">
            <a:xfrm>
              <a:off x="1559" y="3072"/>
              <a:ext cx="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16390" name="Rectangle 13"/>
          <p:cNvSpPr>
            <a:spLocks noChangeArrowheads="1"/>
          </p:cNvSpPr>
          <p:nvPr/>
        </p:nvSpPr>
        <p:spPr bwMode="auto">
          <a:xfrm>
            <a:off x="0" y="7202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PT"/>
          </a:p>
        </p:txBody>
      </p:sp>
      <p:sp>
        <p:nvSpPr>
          <p:cNvPr id="16391" name="Rectangle 14"/>
          <p:cNvSpPr>
            <a:spLocks noChangeArrowheads="1"/>
          </p:cNvSpPr>
          <p:nvPr/>
        </p:nvSpPr>
        <p:spPr bwMode="auto">
          <a:xfrm>
            <a:off x="0" y="2336900"/>
            <a:ext cx="42383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36538">
              <a:tabLst>
                <a:tab pos="457200" algn="r"/>
                <a:tab pos="2700338" algn="ctr"/>
                <a:tab pos="5400675" algn="r"/>
              </a:tabLst>
            </a:pPr>
            <a:r>
              <a:rPr lang="en-US"/>
              <a:t/>
            </a:r>
            <a:br>
              <a:rPr lang="en-US"/>
            </a:br>
            <a:endParaRPr lang="en-US"/>
          </a:p>
          <a:p>
            <a:pPr indent="236538" eaLnBrk="0" hangingPunct="0">
              <a:tabLst>
                <a:tab pos="457200" algn="r"/>
                <a:tab pos="2700338" algn="ctr"/>
                <a:tab pos="5400675" algn="r"/>
              </a:tabLst>
            </a:pPr>
            <a:endParaRPr lang="en-US"/>
          </a:p>
        </p:txBody>
      </p:sp>
      <p:pic>
        <p:nvPicPr>
          <p:cNvPr id="16392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383507"/>
            <a:ext cx="3168650" cy="2032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Rectangle 17"/>
          <p:cNvSpPr>
            <a:spLocks noChangeArrowheads="1"/>
          </p:cNvSpPr>
          <p:nvPr/>
        </p:nvSpPr>
        <p:spPr bwMode="auto">
          <a:xfrm>
            <a:off x="1116013" y="2895600"/>
            <a:ext cx="8402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dirty="0"/>
              <a:t>Áudio</a:t>
            </a:r>
            <a:endParaRPr lang="en-US" dirty="0"/>
          </a:p>
        </p:txBody>
      </p:sp>
      <p:sp>
        <p:nvSpPr>
          <p:cNvPr id="16394" name="Rectangle 18"/>
          <p:cNvSpPr>
            <a:spLocks noChangeArrowheads="1"/>
          </p:cNvSpPr>
          <p:nvPr/>
        </p:nvSpPr>
        <p:spPr bwMode="auto">
          <a:xfrm>
            <a:off x="1116013" y="3543300"/>
            <a:ext cx="8579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dirty="0"/>
              <a:t>Visual</a:t>
            </a:r>
            <a:endParaRPr lang="en-US" dirty="0"/>
          </a:p>
        </p:txBody>
      </p:sp>
      <p:sp>
        <p:nvSpPr>
          <p:cNvPr id="16395" name="Rectangle 19"/>
          <p:cNvSpPr>
            <a:spLocks noChangeArrowheads="1"/>
          </p:cNvSpPr>
          <p:nvPr/>
        </p:nvSpPr>
        <p:spPr bwMode="auto">
          <a:xfrm>
            <a:off x="1115616" y="4155926"/>
            <a:ext cx="189359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pt-PT" dirty="0" err="1" smtClean="0"/>
              <a:t>Scripto</a:t>
            </a:r>
            <a:endParaRPr lang="pt-PT" dirty="0" smtClean="0"/>
          </a:p>
          <a:p>
            <a:pPr eaLnBrk="0" hangingPunct="0"/>
            <a:endParaRPr lang="pt-PT" dirty="0" smtClean="0"/>
          </a:p>
          <a:p>
            <a:pPr eaLnBrk="0" hangingPunct="0"/>
            <a:r>
              <a:rPr lang="pt-PT" sz="1200" dirty="0" smtClean="0"/>
              <a:t>(Linguagem de significação)</a:t>
            </a:r>
            <a:endParaRPr lang="en-US" sz="1200" dirty="0"/>
          </a:p>
        </p:txBody>
      </p:sp>
      <p:sp>
        <p:nvSpPr>
          <p:cNvPr id="16396" name="Rectangle 21"/>
          <p:cNvSpPr>
            <a:spLocks noChangeArrowheads="1"/>
          </p:cNvSpPr>
          <p:nvPr/>
        </p:nvSpPr>
        <p:spPr bwMode="auto">
          <a:xfrm>
            <a:off x="2916238" y="4030266"/>
            <a:ext cx="2031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b="1" dirty="0" err="1"/>
              <a:t>Scripto</a:t>
            </a:r>
            <a:r>
              <a:rPr lang="pt-PT" b="1" dirty="0"/>
              <a:t>-visual	</a:t>
            </a:r>
            <a:endParaRPr lang="en-US" b="1" dirty="0"/>
          </a:p>
        </p:txBody>
      </p:sp>
      <p:sp>
        <p:nvSpPr>
          <p:cNvPr id="16397" name="Rectangle 22"/>
          <p:cNvSpPr>
            <a:spLocks noChangeArrowheads="1"/>
          </p:cNvSpPr>
          <p:nvPr/>
        </p:nvSpPr>
        <p:spPr bwMode="auto">
          <a:xfrm>
            <a:off x="2916238" y="3165872"/>
            <a:ext cx="14175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pt-PT" b="1" dirty="0" err="1"/>
              <a:t>Audio-visual</a:t>
            </a:r>
            <a:endParaRPr lang="en-US" b="1" dirty="0"/>
          </a:p>
        </p:txBody>
      </p:sp>
      <p:sp>
        <p:nvSpPr>
          <p:cNvPr id="16398" name="Rectangle 25"/>
          <p:cNvSpPr>
            <a:spLocks noChangeArrowheads="1"/>
          </p:cNvSpPr>
          <p:nvPr/>
        </p:nvSpPr>
        <p:spPr bwMode="auto">
          <a:xfrm>
            <a:off x="6012160" y="3435846"/>
            <a:ext cx="19784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pt-PT" dirty="0" err="1" smtClean="0"/>
              <a:t>Audio</a:t>
            </a:r>
            <a:r>
              <a:rPr lang="pt-PT" dirty="0" smtClean="0"/>
              <a:t>-</a:t>
            </a:r>
            <a:r>
              <a:rPr lang="pt-PT" dirty="0" err="1" smtClean="0"/>
              <a:t>scripto</a:t>
            </a:r>
            <a:r>
              <a:rPr lang="pt-PT" dirty="0" smtClean="0"/>
              <a:t>-visual</a:t>
            </a:r>
          </a:p>
          <a:p>
            <a:pPr algn="ctr" eaLnBrk="0" hangingPunct="0"/>
            <a:r>
              <a:rPr lang="pt-PT" dirty="0" smtClean="0"/>
              <a:t>(multimédia) </a:t>
            </a:r>
            <a:endParaRPr lang="en-US" dirty="0"/>
          </a:p>
        </p:txBody>
      </p:sp>
      <p:sp>
        <p:nvSpPr>
          <p:cNvPr id="16399" name="Line 26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3995936" y="2643758"/>
            <a:ext cx="158417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4644008" y="2643758"/>
            <a:ext cx="1944216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6300192" y="2139702"/>
            <a:ext cx="1152128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1520" y="2427734"/>
            <a:ext cx="13823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200" dirty="0" smtClean="0"/>
              <a:t>Linguagens naturais</a:t>
            </a:r>
            <a:endParaRPr lang="pt-P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75656" y="171450"/>
            <a:ext cx="7290392" cy="74295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Conceitos interessantes em </a:t>
            </a:r>
            <a:r>
              <a:rPr lang="pt-PT" dirty="0" err="1" smtClean="0"/>
              <a:t>Cloutier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237112" y="1131590"/>
            <a:ext cx="4727376" cy="88468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pt-PT" b="1" dirty="0" err="1" smtClean="0"/>
              <a:t>Mass</a:t>
            </a:r>
            <a:r>
              <a:rPr lang="pt-PT" b="1" dirty="0" smtClean="0"/>
              <a:t> media </a:t>
            </a:r>
            <a:r>
              <a:rPr lang="pt-PT" dirty="0" smtClean="0"/>
              <a:t>– centrados na produção e difusão de mensagens que constituem produtos culturais coletivos</a:t>
            </a:r>
            <a:endParaRPr lang="pt-PT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3779912" y="2211710"/>
            <a:ext cx="4906888" cy="81268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77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PT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Self  media </a:t>
            </a:r>
            <a:r>
              <a:rPr kumimoji="0" lang="pt-PT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baseiam-se no registo de mensagens individuais ou</a:t>
            </a:r>
            <a:r>
              <a:rPr kumimoji="0" lang="pt-PT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grupos</a:t>
            </a:r>
            <a:endParaRPr kumimoji="0" lang="pt-PT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563888" y="3291830"/>
            <a:ext cx="4906888" cy="13681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PT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Tele media </a:t>
            </a:r>
            <a:r>
              <a:rPr kumimoji="0" lang="pt-PT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sistemas neutros de transmissão e de amplificação que favorecem as comunicações diretas, tal como as mediadas, originando quer </a:t>
            </a:r>
            <a:r>
              <a:rPr kumimoji="0" lang="pt-PT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self media </a:t>
            </a:r>
            <a:r>
              <a:rPr kumimoji="0" lang="pt-PT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 </a:t>
            </a:r>
            <a:r>
              <a:rPr kumimoji="0" lang="pt-PT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mass</a:t>
            </a:r>
            <a:r>
              <a:rPr kumimoji="0" lang="pt-PT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media</a:t>
            </a:r>
            <a:endParaRPr kumimoji="0" lang="pt-PT" sz="27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28371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 smtClean="0"/>
              <a:t>Media</a:t>
            </a:r>
            <a:endParaRPr lang="pt-PT" sz="3200" dirty="0"/>
          </a:p>
        </p:txBody>
      </p:sp>
      <p:sp>
        <p:nvSpPr>
          <p:cNvPr id="7" name="Down Arrow 6"/>
          <p:cNvSpPr/>
          <p:nvPr/>
        </p:nvSpPr>
        <p:spPr>
          <a:xfrm rot="14718744">
            <a:off x="2989401" y="1374441"/>
            <a:ext cx="24507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Down Arrow 7"/>
          <p:cNvSpPr/>
          <p:nvPr/>
        </p:nvSpPr>
        <p:spPr>
          <a:xfrm rot="16200000">
            <a:off x="2973301" y="2082217"/>
            <a:ext cx="24507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Down Arrow 8"/>
          <p:cNvSpPr/>
          <p:nvPr/>
        </p:nvSpPr>
        <p:spPr>
          <a:xfrm rot="17885811">
            <a:off x="2831836" y="2792269"/>
            <a:ext cx="24507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35696" y="171450"/>
            <a:ext cx="6930352" cy="74295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Categorias (Ribeiro, 2004)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411760" y="1923678"/>
            <a:ext cx="5256584" cy="25202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pt-PT" b="1" dirty="0" smtClean="0"/>
          </a:p>
          <a:p>
            <a:r>
              <a:rPr lang="pt-PT" b="1" dirty="0" smtClean="0"/>
              <a:t>Texto</a:t>
            </a:r>
          </a:p>
          <a:p>
            <a:r>
              <a:rPr lang="pt-PT" b="1" dirty="0" smtClean="0"/>
              <a:t>Gráficos</a:t>
            </a:r>
          </a:p>
          <a:p>
            <a:r>
              <a:rPr lang="pt-PT" b="1" dirty="0" smtClean="0"/>
              <a:t>Imagens (bitmap)</a:t>
            </a:r>
          </a:p>
          <a:p>
            <a:endParaRPr lang="pt-PT" b="1" dirty="0" smtClean="0"/>
          </a:p>
          <a:p>
            <a:r>
              <a:rPr lang="pt-PT" b="1" dirty="0" smtClean="0"/>
              <a:t>Vídeo (imagem em movimento)</a:t>
            </a:r>
          </a:p>
          <a:p>
            <a:r>
              <a:rPr lang="pt-PT" b="1" dirty="0" smtClean="0"/>
              <a:t>Animação (gráficos com movimento)</a:t>
            </a:r>
          </a:p>
          <a:p>
            <a:r>
              <a:rPr lang="pt-PT" b="1" dirty="0" smtClean="0"/>
              <a:t>Áudio (som)</a:t>
            </a:r>
          </a:p>
          <a:p>
            <a:endParaRPr lang="pt-PT" b="1" dirty="0"/>
          </a:p>
        </p:txBody>
      </p:sp>
      <p:sp>
        <p:nvSpPr>
          <p:cNvPr id="5" name="Rectangle 4"/>
          <p:cNvSpPr/>
          <p:nvPr/>
        </p:nvSpPr>
        <p:spPr>
          <a:xfrm>
            <a:off x="2483768" y="2139702"/>
            <a:ext cx="4680520" cy="100811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b="1"/>
          </a:p>
        </p:txBody>
      </p:sp>
      <p:sp>
        <p:nvSpPr>
          <p:cNvPr id="4" name="TextBox 3"/>
          <p:cNvSpPr txBox="1"/>
          <p:nvPr/>
        </p:nvSpPr>
        <p:spPr>
          <a:xfrm>
            <a:off x="683568" y="1347614"/>
            <a:ext cx="3280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/>
              <a:t>Tipos de informação multimédia</a:t>
            </a:r>
            <a:endParaRPr lang="pt-PT" b="1" dirty="0"/>
          </a:p>
        </p:txBody>
      </p:sp>
      <p:sp>
        <p:nvSpPr>
          <p:cNvPr id="6" name="Rectangle 5"/>
          <p:cNvSpPr/>
          <p:nvPr/>
        </p:nvSpPr>
        <p:spPr>
          <a:xfrm>
            <a:off x="2483768" y="3363838"/>
            <a:ext cx="4680520" cy="100811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b="1"/>
          </a:p>
        </p:txBody>
      </p:sp>
      <p:sp>
        <p:nvSpPr>
          <p:cNvPr id="7" name="TextBox 6"/>
          <p:cNvSpPr txBox="1"/>
          <p:nvPr/>
        </p:nvSpPr>
        <p:spPr>
          <a:xfrm>
            <a:off x="395536" y="2427734"/>
            <a:ext cx="1662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/>
              <a:t>Media estáticos</a:t>
            </a:r>
            <a:endParaRPr lang="pt-PT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3723878"/>
            <a:ext cx="1821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/>
              <a:t>Media dinâmicos</a:t>
            </a:r>
            <a:endParaRPr lang="pt-PT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35696" y="171450"/>
            <a:ext cx="6930352" cy="742950"/>
          </a:xfrm>
        </p:spPr>
        <p:txBody>
          <a:bodyPr>
            <a:noAutofit/>
          </a:bodyPr>
          <a:lstStyle/>
          <a:p>
            <a:r>
              <a:rPr lang="pt-PT" sz="3200" dirty="0" smtClean="0"/>
              <a:t>Definição de </a:t>
            </a:r>
            <a:r>
              <a:rPr lang="pt-PT" sz="3200" dirty="0" err="1" smtClean="0"/>
              <a:t>multimedia</a:t>
            </a:r>
            <a:r>
              <a:rPr lang="pt-PT" sz="3200" dirty="0" smtClean="0"/>
              <a:t> (Ribeiro, 2004)</a:t>
            </a:r>
            <a:endParaRPr lang="pt-PT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pt-PT" dirty="0" smtClean="0"/>
              <a:t>“… designa a </a:t>
            </a:r>
            <a:r>
              <a:rPr lang="pt-PT" b="1" dirty="0" smtClean="0">
                <a:solidFill>
                  <a:srgbClr val="FF0000"/>
                </a:solidFill>
              </a:rPr>
              <a:t>combinação controlada por computador de texto, gráficos, imagens, vídeo, áudio</a:t>
            </a:r>
            <a:r>
              <a:rPr lang="pt-PT" b="1" dirty="0" smtClean="0">
                <a:solidFill>
                  <a:srgbClr val="FFC000"/>
                </a:solidFill>
              </a:rPr>
              <a:t>, </a:t>
            </a:r>
            <a:r>
              <a:rPr lang="pt-PT" dirty="0" smtClean="0"/>
              <a:t>ou qualquer outro meio pelo qual a informação possa ser </a:t>
            </a:r>
            <a:r>
              <a:rPr lang="pt-PT" b="1" dirty="0" smtClean="0">
                <a:solidFill>
                  <a:schemeClr val="bg2">
                    <a:lumMod val="50000"/>
                  </a:schemeClr>
                </a:solidFill>
              </a:rPr>
              <a:t>representada, armazenada, transmitida e processada</a:t>
            </a:r>
            <a:r>
              <a:rPr lang="pt-PT" dirty="0" smtClean="0"/>
              <a:t> sob a forma digital em que existe pelo menos um tipo de </a:t>
            </a:r>
            <a:r>
              <a:rPr lang="pt-PT" b="1" dirty="0" smtClean="0">
                <a:solidFill>
                  <a:srgbClr val="FF0000"/>
                </a:solidFill>
              </a:rPr>
              <a:t>media estático </a:t>
            </a:r>
            <a:r>
              <a:rPr lang="pt-PT" dirty="0" smtClean="0"/>
              <a:t>(texto, gráfico ou imagens) e um tipo de </a:t>
            </a:r>
            <a:r>
              <a:rPr lang="pt-PT" b="1" dirty="0" smtClean="0">
                <a:solidFill>
                  <a:srgbClr val="FF0000"/>
                </a:solidFill>
              </a:rPr>
              <a:t>media dinâmico </a:t>
            </a:r>
            <a:r>
              <a:rPr lang="pt-PT" dirty="0" smtClean="0"/>
              <a:t>(vídeo, áudio ou animação)” </a:t>
            </a:r>
            <a:r>
              <a:rPr lang="pt-PT" sz="1500" dirty="0" smtClean="0"/>
              <a:t>(Ribeiro, 2004, p.10)</a:t>
            </a:r>
            <a:endParaRPr lang="pt-PT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35696" y="171450"/>
            <a:ext cx="6930352" cy="742950"/>
          </a:xfrm>
        </p:spPr>
        <p:txBody>
          <a:bodyPr>
            <a:noAutofit/>
          </a:bodyPr>
          <a:lstStyle/>
          <a:p>
            <a:r>
              <a:rPr lang="pt-PT" sz="3200" dirty="0" err="1" smtClean="0"/>
              <a:t>Caracteristicas</a:t>
            </a:r>
            <a:r>
              <a:rPr lang="pt-PT" sz="3200" dirty="0" smtClean="0"/>
              <a:t> dos sistemas </a:t>
            </a:r>
            <a:r>
              <a:rPr lang="pt-PT" sz="3200" dirty="0" err="1" smtClean="0"/>
              <a:t>multimedia</a:t>
            </a:r>
            <a:r>
              <a:rPr lang="pt-PT" sz="3200" dirty="0" smtClean="0"/>
              <a:t> (ribeiro, 2004)</a:t>
            </a:r>
            <a:endParaRPr lang="pt-PT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95536" y="1563638"/>
            <a:ext cx="8229600" cy="30243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dirty="0" smtClean="0"/>
              <a:t>Informação sob forma </a:t>
            </a:r>
            <a:r>
              <a:rPr lang="pt-PT" dirty="0" smtClean="0">
                <a:solidFill>
                  <a:srgbClr val="FF0000"/>
                </a:solidFill>
              </a:rPr>
              <a:t>digital</a:t>
            </a:r>
          </a:p>
          <a:p>
            <a:r>
              <a:rPr lang="pt-PT" dirty="0" smtClean="0">
                <a:solidFill>
                  <a:srgbClr val="FF0000"/>
                </a:solidFill>
              </a:rPr>
              <a:t>Combinação</a:t>
            </a:r>
            <a:r>
              <a:rPr lang="pt-PT" dirty="0" smtClean="0"/>
              <a:t> de media estático com media dinâmico</a:t>
            </a:r>
          </a:p>
          <a:p>
            <a:r>
              <a:rPr lang="pt-PT" dirty="0" smtClean="0"/>
              <a:t>são </a:t>
            </a:r>
            <a:r>
              <a:rPr lang="pt-PT" dirty="0" smtClean="0">
                <a:solidFill>
                  <a:srgbClr val="FF0000"/>
                </a:solidFill>
              </a:rPr>
              <a:t>controlados por computador</a:t>
            </a:r>
          </a:p>
          <a:p>
            <a:r>
              <a:rPr lang="pt-PT" dirty="0" smtClean="0"/>
              <a:t>São </a:t>
            </a:r>
            <a:r>
              <a:rPr lang="pt-PT" dirty="0" smtClean="0">
                <a:solidFill>
                  <a:srgbClr val="FF0000"/>
                </a:solidFill>
              </a:rPr>
              <a:t>integrados</a:t>
            </a:r>
          </a:p>
          <a:p>
            <a:r>
              <a:rPr lang="pt-PT" dirty="0" smtClean="0"/>
              <a:t>Interface sistema-utilizador </a:t>
            </a:r>
            <a:r>
              <a:rPr lang="pt-PT" dirty="0" smtClean="0">
                <a:solidFill>
                  <a:srgbClr val="FF0000"/>
                </a:solidFill>
              </a:rPr>
              <a:t>pode ser interativo</a:t>
            </a:r>
            <a:endParaRPr lang="pt-P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71450"/>
            <a:ext cx="7002360" cy="7429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dirty="0" smtClean="0"/>
              <a:t>Categorias (</a:t>
            </a:r>
            <a:r>
              <a:rPr lang="pt-PT" dirty="0" err="1" smtClean="0"/>
              <a:t>A.R.Trindade</a:t>
            </a:r>
            <a:r>
              <a:rPr lang="pt-PT" dirty="0" smtClean="0"/>
              <a:t>, 1992)</a:t>
            </a: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331640" y="1707654"/>
            <a:ext cx="5256213" cy="2376488"/>
          </a:xfrm>
          <a:solidFill>
            <a:srgbClr val="CCFFCC"/>
          </a:solidFill>
        </p:spPr>
        <p:txBody>
          <a:bodyPr>
            <a:normAutofit fontScale="92500" lnSpcReduction="10000"/>
          </a:bodyPr>
          <a:lstStyle/>
          <a:p>
            <a:r>
              <a:rPr lang="pt-PT" dirty="0" err="1" smtClean="0"/>
              <a:t>Scripto</a:t>
            </a:r>
            <a:endParaRPr lang="pt-PT" dirty="0" smtClean="0"/>
          </a:p>
          <a:p>
            <a:pPr eaLnBrk="1" hangingPunct="1"/>
            <a:r>
              <a:rPr lang="pt-PT" dirty="0" smtClean="0"/>
              <a:t>Áudio</a:t>
            </a:r>
          </a:p>
          <a:p>
            <a:pPr eaLnBrk="1" hangingPunct="1"/>
            <a:r>
              <a:rPr lang="pt-PT" dirty="0" smtClean="0"/>
              <a:t>Vídeo</a:t>
            </a:r>
          </a:p>
          <a:p>
            <a:pPr eaLnBrk="1" hangingPunct="1"/>
            <a:r>
              <a:rPr lang="pt-PT" dirty="0" smtClean="0"/>
              <a:t>Informo</a:t>
            </a:r>
          </a:p>
          <a:p>
            <a:pPr eaLnBrk="1" hangingPunct="1"/>
            <a:r>
              <a:rPr lang="pt-PT" dirty="0" err="1" smtClean="0"/>
              <a:t>Multimedia</a:t>
            </a:r>
            <a:r>
              <a:rPr lang="pt-PT" dirty="0" smtClean="0"/>
              <a:t> </a:t>
            </a:r>
            <a:r>
              <a:rPr lang="pt-PT" dirty="0" err="1" smtClean="0"/>
              <a:t>Interactivo</a:t>
            </a:r>
            <a:endParaRPr lang="en-US" dirty="0" smtClean="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850</TotalTime>
  <Words>508</Words>
  <Application>Microsoft Office PowerPoint</Application>
  <PresentationFormat>Apresentação no Ecrã (16:9)</PresentationFormat>
  <Paragraphs>149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17" baseType="lpstr">
      <vt:lpstr>Median</vt:lpstr>
      <vt:lpstr>Edição multimédia aula  3</vt:lpstr>
      <vt:lpstr>Discursos dos media</vt:lpstr>
      <vt:lpstr>O que é um medium…ou media ?</vt:lpstr>
      <vt:lpstr>Categorias (Jean Cloutier, 1975)</vt:lpstr>
      <vt:lpstr>Conceitos interessantes em Cloutier</vt:lpstr>
      <vt:lpstr>Categorias (Ribeiro, 2004)</vt:lpstr>
      <vt:lpstr>Definição de multimedia (Ribeiro, 2004)</vt:lpstr>
      <vt:lpstr>Caracteristicas dos sistemas multimedia (ribeiro, 2004)</vt:lpstr>
      <vt:lpstr>Categorias (A.R.Trindade, 1992)</vt:lpstr>
      <vt:lpstr>Categorias (A.R.Trindade, 1992)</vt:lpstr>
      <vt:lpstr>Discurso scripto</vt:lpstr>
      <vt:lpstr>Discurso áudio</vt:lpstr>
      <vt:lpstr>Discurso vídeo</vt:lpstr>
      <vt:lpstr>Discurso informo</vt:lpstr>
      <vt:lpstr>Discurso multimedia interactivo</vt:lpstr>
      <vt:lpstr>Diapositivo 16</vt:lpstr>
    </vt:vector>
  </TitlesOfParts>
  <Company>Universidade Católica Portuguesa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Edição multimédia</dc:title>
  <dc:creator>user</dc:creator>
  <cp:lastModifiedBy>Utilizador</cp:lastModifiedBy>
  <cp:revision>73</cp:revision>
  <dcterms:created xsi:type="dcterms:W3CDTF">2012-09-05T11:02:31Z</dcterms:created>
  <dcterms:modified xsi:type="dcterms:W3CDTF">2013-05-27T16:30:07Z</dcterms:modified>
</cp:coreProperties>
</file>