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0"/>
  </p:notesMasterIdLst>
  <p:sldIdLst>
    <p:sldId id="257" r:id="rId2"/>
    <p:sldId id="272" r:id="rId3"/>
    <p:sldId id="273" r:id="rId4"/>
    <p:sldId id="274" r:id="rId5"/>
    <p:sldId id="275" r:id="rId6"/>
    <p:sldId id="276" r:id="rId7"/>
    <p:sldId id="277" r:id="rId8"/>
    <p:sldId id="280" r:id="rId9"/>
    <p:sldId id="281" r:id="rId10"/>
    <p:sldId id="278" r:id="rId11"/>
    <p:sldId id="283" r:id="rId12"/>
    <p:sldId id="284" r:id="rId13"/>
    <p:sldId id="285" r:id="rId14"/>
    <p:sldId id="286" r:id="rId15"/>
    <p:sldId id="287" r:id="rId16"/>
    <p:sldId id="288" r:id="rId17"/>
    <p:sldId id="282" r:id="rId18"/>
    <p:sldId id="271" r:id="rId19"/>
  </p:sldIdLst>
  <p:sldSz cx="9144000" cy="5143500" type="screen16x9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0180-3954-4FDE-955C-03FC713CFE5D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511EC-1282-42C9-A22E-B05B20A72BD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23E6D-1724-4EE3-B881-ACD309E7993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38A8-3378-4654-9FD9-A13ABA1A8F4F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38A8-3378-4654-9FD9-A13ABA1A8F4F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38A8-3378-4654-9FD9-A13ABA1A8F4F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38A8-3378-4654-9FD9-A13ABA1A8F4F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38A8-3378-4654-9FD9-A13ABA1A8F4F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C5EE9-542C-4A37-B476-2A7FDCAE0A2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5FC10-20B6-42A8-BD10-2A492FF3E5B9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4E1E6-8222-4420-8CFB-CC1312E9EFE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C8200-B878-41E5-AC54-17CC992820D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B09FB-4ECD-4B33-94D1-81C39E63392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49B7A-CA9F-4E67-B9D8-40ACDEEC22A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201DA-F735-4B7A-9AD4-56157DEE56F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9DE65-368F-405B-AF3B-3FB9EE6467E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9BE1B-B7E5-499C-8896-119CB5723FC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Rectangle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7" name="Picture 2" descr="L:\WD SmartWare.swstor\JRL-PC\Volume.3b554244.debe.11df.af8b.806e6f6e6963\Users\JrL\Pictures\logoUC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3478"/>
            <a:ext cx="864096" cy="8845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545708B-ACE6-40E0-8C93-5A2AF3C40118}" type="datetimeFigureOut">
              <a:rPr lang="pt-PT" smtClean="0"/>
              <a:pPr/>
              <a:t>27-05-2013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7214203-FCB5-4D88-951C-E545738FA92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://pt.wikipedia.org/wiki/Reportage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Videos\What%20is%20Multimedia_.mp4" TargetMode="External"/><Relationship Id="rId6" Type="http://schemas.openxmlformats.org/officeDocument/2006/relationships/hyperlink" Target="http://pt.wikipedia.org/wiki/Jornalismo" TargetMode="External"/><Relationship Id="rId5" Type="http://schemas.openxmlformats.org/officeDocument/2006/relationships/hyperlink" Target="http://pt.wikipedia.org/wiki/R%C3%A1dio_(comunica%C3%A7%C3%A3o)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encrypted-tbn3.google.com/images?q=tbn:ANd9GcTksTE7qK4sOr2XOI2NlOOrWeMZCvW8a6qI_N21wTVwhtSJB8B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3478"/>
            <a:ext cx="3312368" cy="23447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1960" y="699542"/>
            <a:ext cx="4752528" cy="1872208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Edição multimédia</a:t>
            </a:r>
            <a:br>
              <a:rPr lang="pt-PT" dirty="0" smtClean="0">
                <a:solidFill>
                  <a:srgbClr val="FF0000"/>
                </a:solidFill>
              </a:rPr>
            </a:br>
            <a:r>
              <a:rPr lang="pt-PT" dirty="0" smtClean="0">
                <a:solidFill>
                  <a:srgbClr val="FF0000"/>
                </a:solidFill>
              </a:rPr>
              <a:t>aula 2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64088" y="2643758"/>
            <a:ext cx="3163888" cy="899778"/>
          </a:xfrm>
        </p:spPr>
        <p:txBody>
          <a:bodyPr>
            <a:normAutofit fontScale="85000" lnSpcReduction="10000"/>
          </a:bodyPr>
          <a:lstStyle/>
          <a:p>
            <a:r>
              <a:rPr lang="pt-PT" dirty="0" smtClean="0"/>
              <a:t>Conceitos gerais de comunicação</a:t>
            </a:r>
          </a:p>
          <a:p>
            <a:endParaRPr lang="pt-PT" dirty="0" smtClean="0"/>
          </a:p>
          <a:p>
            <a:r>
              <a:rPr lang="pt-PT" dirty="0" smtClean="0"/>
              <a:t>Modelos da comunicação</a:t>
            </a:r>
            <a:endParaRPr lang="pt-PT" dirty="0"/>
          </a:p>
        </p:txBody>
      </p:sp>
      <p:pic>
        <p:nvPicPr>
          <p:cNvPr id="2050" name="Picture 2" descr="L:\WD SmartWare.swstor\JRL-PC\Volume.3b554244.debe.11df.af8b.806e6f6e6963\Users\JrL\Pictures\logoUC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5486"/>
            <a:ext cx="792088" cy="8107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1760" y="4155926"/>
            <a:ext cx="4528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Faculdade de Ciências Humanas – 2012/2013</a:t>
            </a:r>
          </a:p>
          <a:p>
            <a:pPr algn="ctr"/>
            <a:r>
              <a:rPr lang="pt-PT" dirty="0" smtClean="0"/>
              <a:t>Semestre de Verão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31"/>
          <p:cNvSpPr>
            <a:spLocks/>
          </p:cNvSpPr>
          <p:nvPr/>
        </p:nvSpPr>
        <p:spPr bwMode="auto">
          <a:xfrm>
            <a:off x="233363" y="1327547"/>
            <a:ext cx="6356350" cy="1406128"/>
          </a:xfrm>
          <a:custGeom>
            <a:avLst/>
            <a:gdLst>
              <a:gd name="T0" fmla="*/ 2147483647 w 4004"/>
              <a:gd name="T1" fmla="*/ 2147483647 h 1181"/>
              <a:gd name="T2" fmla="*/ 2147483647 w 4004"/>
              <a:gd name="T3" fmla="*/ 2147483647 h 1181"/>
              <a:gd name="T4" fmla="*/ 2147483647 w 4004"/>
              <a:gd name="T5" fmla="*/ 2147483647 h 1181"/>
              <a:gd name="T6" fmla="*/ 2147483647 w 4004"/>
              <a:gd name="T7" fmla="*/ 2147483647 h 1181"/>
              <a:gd name="T8" fmla="*/ 2147483647 w 4004"/>
              <a:gd name="T9" fmla="*/ 2147483647 h 1181"/>
              <a:gd name="T10" fmla="*/ 2147483647 w 4004"/>
              <a:gd name="T11" fmla="*/ 2147483647 h 1181"/>
              <a:gd name="T12" fmla="*/ 2147483647 w 4004"/>
              <a:gd name="T13" fmla="*/ 2147483647 h 1181"/>
              <a:gd name="T14" fmla="*/ 2147483647 w 4004"/>
              <a:gd name="T15" fmla="*/ 0 h 1181"/>
              <a:gd name="T16" fmla="*/ 2147483647 w 4004"/>
              <a:gd name="T17" fmla="*/ 0 h 1181"/>
              <a:gd name="T18" fmla="*/ 2147483647 w 4004"/>
              <a:gd name="T19" fmla="*/ 2147483647 h 1181"/>
              <a:gd name="T20" fmla="*/ 2147483647 w 4004"/>
              <a:gd name="T21" fmla="*/ 2147483647 h 1181"/>
              <a:gd name="T22" fmla="*/ 2147483647 w 4004"/>
              <a:gd name="T23" fmla="*/ 2147483647 h 1181"/>
              <a:gd name="T24" fmla="*/ 2147483647 w 4004"/>
              <a:gd name="T25" fmla="*/ 2147483647 h 1181"/>
              <a:gd name="T26" fmla="*/ 2147483647 w 4004"/>
              <a:gd name="T27" fmla="*/ 2147483647 h 1181"/>
              <a:gd name="T28" fmla="*/ 2147483647 w 4004"/>
              <a:gd name="T29" fmla="*/ 2147483647 h 1181"/>
              <a:gd name="T30" fmla="*/ 2147483647 w 4004"/>
              <a:gd name="T31" fmla="*/ 2147483647 h 1181"/>
              <a:gd name="T32" fmla="*/ 2147483647 w 4004"/>
              <a:gd name="T33" fmla="*/ 2147483647 h 1181"/>
              <a:gd name="T34" fmla="*/ 2147483647 w 4004"/>
              <a:gd name="T35" fmla="*/ 2147483647 h 1181"/>
              <a:gd name="T36" fmla="*/ 2147483647 w 4004"/>
              <a:gd name="T37" fmla="*/ 2147483647 h 1181"/>
              <a:gd name="T38" fmla="*/ 2147483647 w 4004"/>
              <a:gd name="T39" fmla="*/ 2147483647 h 1181"/>
              <a:gd name="T40" fmla="*/ 2147483647 w 4004"/>
              <a:gd name="T41" fmla="*/ 2147483647 h 1181"/>
              <a:gd name="T42" fmla="*/ 2147483647 w 4004"/>
              <a:gd name="T43" fmla="*/ 2147483647 h 1181"/>
              <a:gd name="T44" fmla="*/ 2147483647 w 4004"/>
              <a:gd name="T45" fmla="*/ 2147483647 h 1181"/>
              <a:gd name="T46" fmla="*/ 2147483647 w 4004"/>
              <a:gd name="T47" fmla="*/ 2147483647 h 1181"/>
              <a:gd name="T48" fmla="*/ 2147483647 w 4004"/>
              <a:gd name="T49" fmla="*/ 2147483647 h 1181"/>
              <a:gd name="T50" fmla="*/ 2147483647 w 4004"/>
              <a:gd name="T51" fmla="*/ 2147483647 h 1181"/>
              <a:gd name="T52" fmla="*/ 2147483647 w 4004"/>
              <a:gd name="T53" fmla="*/ 2147483647 h 11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004"/>
              <a:gd name="T82" fmla="*/ 0 h 1181"/>
              <a:gd name="T83" fmla="*/ 4004 w 4004"/>
              <a:gd name="T84" fmla="*/ 1181 h 11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004" h="1181">
                <a:moveTo>
                  <a:pt x="8" y="842"/>
                </a:moveTo>
                <a:cubicBezTo>
                  <a:pt x="57" y="805"/>
                  <a:pt x="102" y="764"/>
                  <a:pt x="155" y="732"/>
                </a:cubicBezTo>
                <a:cubicBezTo>
                  <a:pt x="214" y="697"/>
                  <a:pt x="280" y="668"/>
                  <a:pt x="338" y="631"/>
                </a:cubicBezTo>
                <a:cubicBezTo>
                  <a:pt x="432" y="571"/>
                  <a:pt x="518" y="496"/>
                  <a:pt x="621" y="448"/>
                </a:cubicBezTo>
                <a:cubicBezTo>
                  <a:pt x="647" y="436"/>
                  <a:pt x="677" y="433"/>
                  <a:pt x="703" y="421"/>
                </a:cubicBezTo>
                <a:cubicBezTo>
                  <a:pt x="818" y="371"/>
                  <a:pt x="936" y="250"/>
                  <a:pt x="1060" y="220"/>
                </a:cubicBezTo>
                <a:cubicBezTo>
                  <a:pt x="1108" y="183"/>
                  <a:pt x="1146" y="159"/>
                  <a:pt x="1206" y="147"/>
                </a:cubicBezTo>
                <a:cubicBezTo>
                  <a:pt x="1283" y="108"/>
                  <a:pt x="1363" y="0"/>
                  <a:pt x="1453" y="0"/>
                </a:cubicBezTo>
                <a:cubicBezTo>
                  <a:pt x="1816" y="0"/>
                  <a:pt x="2178" y="0"/>
                  <a:pt x="2541" y="0"/>
                </a:cubicBezTo>
                <a:cubicBezTo>
                  <a:pt x="2550" y="9"/>
                  <a:pt x="2557" y="21"/>
                  <a:pt x="2568" y="28"/>
                </a:cubicBezTo>
                <a:cubicBezTo>
                  <a:pt x="2597" y="46"/>
                  <a:pt x="2660" y="74"/>
                  <a:pt x="2660" y="74"/>
                </a:cubicBezTo>
                <a:cubicBezTo>
                  <a:pt x="2710" y="149"/>
                  <a:pt x="2805" y="183"/>
                  <a:pt x="2879" y="229"/>
                </a:cubicBezTo>
                <a:cubicBezTo>
                  <a:pt x="2919" y="254"/>
                  <a:pt x="2937" y="297"/>
                  <a:pt x="2980" y="311"/>
                </a:cubicBezTo>
                <a:cubicBezTo>
                  <a:pt x="3019" y="341"/>
                  <a:pt x="3069" y="354"/>
                  <a:pt x="3108" y="384"/>
                </a:cubicBezTo>
                <a:cubicBezTo>
                  <a:pt x="3139" y="408"/>
                  <a:pt x="3168" y="433"/>
                  <a:pt x="3199" y="458"/>
                </a:cubicBezTo>
                <a:cubicBezTo>
                  <a:pt x="3226" y="480"/>
                  <a:pt x="3228" y="500"/>
                  <a:pt x="3263" y="512"/>
                </a:cubicBezTo>
                <a:cubicBezTo>
                  <a:pt x="3287" y="536"/>
                  <a:pt x="3315" y="543"/>
                  <a:pt x="3346" y="558"/>
                </a:cubicBezTo>
                <a:cubicBezTo>
                  <a:pt x="3387" y="616"/>
                  <a:pt x="3414" y="651"/>
                  <a:pt x="3474" y="686"/>
                </a:cubicBezTo>
                <a:cubicBezTo>
                  <a:pt x="3499" y="700"/>
                  <a:pt x="3523" y="716"/>
                  <a:pt x="3547" y="732"/>
                </a:cubicBezTo>
                <a:cubicBezTo>
                  <a:pt x="3556" y="738"/>
                  <a:pt x="3574" y="750"/>
                  <a:pt x="3574" y="750"/>
                </a:cubicBezTo>
                <a:cubicBezTo>
                  <a:pt x="3589" y="796"/>
                  <a:pt x="3574" y="775"/>
                  <a:pt x="3638" y="796"/>
                </a:cubicBezTo>
                <a:cubicBezTo>
                  <a:pt x="3647" y="799"/>
                  <a:pt x="3666" y="805"/>
                  <a:pt x="3666" y="805"/>
                </a:cubicBezTo>
                <a:cubicBezTo>
                  <a:pt x="3692" y="840"/>
                  <a:pt x="3724" y="870"/>
                  <a:pt x="3748" y="906"/>
                </a:cubicBezTo>
                <a:cubicBezTo>
                  <a:pt x="3802" y="987"/>
                  <a:pt x="3861" y="1093"/>
                  <a:pt x="3958" y="1125"/>
                </a:cubicBezTo>
                <a:cubicBezTo>
                  <a:pt x="3967" y="1153"/>
                  <a:pt x="3972" y="1171"/>
                  <a:pt x="4004" y="1171"/>
                </a:cubicBezTo>
                <a:lnTo>
                  <a:pt x="57" y="1181"/>
                </a:lnTo>
                <a:cubicBezTo>
                  <a:pt x="0" y="1030"/>
                  <a:pt x="8" y="1059"/>
                  <a:pt x="8" y="84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16586"/>
            <a:ext cx="7067128" cy="939546"/>
          </a:xfrm>
        </p:spPr>
        <p:txBody>
          <a:bodyPr/>
          <a:lstStyle/>
          <a:p>
            <a:pPr eaLnBrk="1" hangingPunct="1"/>
            <a:r>
              <a:rPr lang="pt-PT" dirty="0" smtClean="0"/>
              <a:t>Modelo de Jakobson</a:t>
            </a:r>
            <a:endParaRPr lang="en-US" dirty="0" smtClean="0"/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50825" y="111323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5867401" y="1762125"/>
            <a:ext cx="2447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771775" y="1487091"/>
            <a:ext cx="1173719" cy="36933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 dirty="0"/>
              <a:t>contexto</a:t>
            </a:r>
            <a:endParaRPr lang="en-US" b="1" dirty="0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827089" y="2356248"/>
            <a:ext cx="1383712" cy="36933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/>
              <a:t>destinador</a:t>
            </a:r>
            <a:endParaRPr lang="en-US" b="1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427539" y="2356248"/>
            <a:ext cx="1519968" cy="36933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/>
              <a:t>destinatário</a:t>
            </a:r>
            <a:endParaRPr lang="en-US" b="1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627784" y="2355726"/>
            <a:ext cx="1406525" cy="1881188"/>
            <a:chOff x="1655" y="2387"/>
            <a:chExt cx="886" cy="1580"/>
          </a:xfrm>
        </p:grpSpPr>
        <p:sp>
          <p:nvSpPr>
            <p:cNvPr id="10266" name="Text Box 12"/>
            <p:cNvSpPr txBox="1">
              <a:spLocks noChangeArrowheads="1"/>
            </p:cNvSpPr>
            <p:nvPr/>
          </p:nvSpPr>
          <p:spPr bwMode="auto">
            <a:xfrm>
              <a:off x="1655" y="2387"/>
              <a:ext cx="886" cy="31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b="1"/>
                <a:t>mensagem</a:t>
              </a:r>
              <a:endParaRPr lang="en-US" b="1"/>
            </a:p>
          </p:txBody>
        </p:sp>
        <p:sp>
          <p:nvSpPr>
            <p:cNvPr id="10267" name="Text Box 13"/>
            <p:cNvSpPr txBox="1">
              <a:spLocks noChangeArrowheads="1"/>
            </p:cNvSpPr>
            <p:nvPr/>
          </p:nvSpPr>
          <p:spPr bwMode="auto">
            <a:xfrm>
              <a:off x="1791" y="3657"/>
              <a:ext cx="596" cy="31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b="1"/>
                <a:t>código</a:t>
              </a:r>
              <a:endParaRPr lang="en-US" b="1"/>
            </a:p>
          </p:txBody>
        </p:sp>
        <p:sp>
          <p:nvSpPr>
            <p:cNvPr id="10268" name="Text Box 14"/>
            <p:cNvSpPr txBox="1">
              <a:spLocks noChangeArrowheads="1"/>
            </p:cNvSpPr>
            <p:nvPr/>
          </p:nvSpPr>
          <p:spPr bwMode="auto">
            <a:xfrm>
              <a:off x="1746" y="3022"/>
              <a:ext cx="725" cy="31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b="1"/>
                <a:t>contacto</a:t>
              </a:r>
              <a:endParaRPr lang="en-US" b="1"/>
            </a:p>
          </p:txBody>
        </p:sp>
      </p:grp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76256" y="1491630"/>
            <a:ext cx="158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dirty="0"/>
              <a:t>Emotiva</a:t>
            </a:r>
            <a:endParaRPr lang="en-US" dirty="0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7020272" y="2427734"/>
            <a:ext cx="158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dirty="0" smtClean="0"/>
              <a:t>Apelativa</a:t>
            </a:r>
            <a:endParaRPr lang="en-US" dirty="0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6876256" y="1995686"/>
            <a:ext cx="158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dirty="0"/>
              <a:t>Referencial</a:t>
            </a:r>
            <a:endParaRPr lang="en-US" dirty="0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6948264" y="2859782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dirty="0" smtClean="0"/>
              <a:t>Poética /estética</a:t>
            </a:r>
            <a:endParaRPr lang="en-US" dirty="0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6876256" y="3651870"/>
            <a:ext cx="158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dirty="0"/>
              <a:t>Fática</a:t>
            </a:r>
            <a:endParaRPr lang="en-US" dirty="0"/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6948488" y="4245769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Metalinguística</a:t>
            </a:r>
            <a:endParaRPr lang="en-US"/>
          </a:p>
        </p:txBody>
      </p:sp>
      <p:sp>
        <p:nvSpPr>
          <p:cNvPr id="10259" name="Text Box 24"/>
          <p:cNvSpPr txBox="1">
            <a:spLocks noChangeArrowheads="1"/>
          </p:cNvSpPr>
          <p:nvPr/>
        </p:nvSpPr>
        <p:spPr bwMode="auto">
          <a:xfrm>
            <a:off x="251520" y="1275606"/>
            <a:ext cx="108395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PT" dirty="0" err="1"/>
              <a:t>factores</a:t>
            </a:r>
            <a:endParaRPr lang="en-US" dirty="0"/>
          </a:p>
        </p:txBody>
      </p:sp>
      <p:sp>
        <p:nvSpPr>
          <p:cNvPr id="10260" name="Text Box 25"/>
          <p:cNvSpPr txBox="1">
            <a:spLocks noChangeArrowheads="1"/>
          </p:cNvSpPr>
          <p:nvPr/>
        </p:nvSpPr>
        <p:spPr bwMode="auto">
          <a:xfrm>
            <a:off x="6732240" y="1059582"/>
            <a:ext cx="105990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PT" dirty="0"/>
              <a:t>funções</a:t>
            </a:r>
            <a:endParaRPr lang="en-US" dirty="0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4355976" y="3435846"/>
            <a:ext cx="2376264" cy="36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3995937" y="4083918"/>
            <a:ext cx="2808090" cy="3785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4211960" y="2787774"/>
            <a:ext cx="2592065" cy="269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 flipV="1">
            <a:off x="6156326" y="2571749"/>
            <a:ext cx="86394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4211638" y="1707356"/>
            <a:ext cx="2664618" cy="4323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cxnSp>
        <p:nvCxnSpPr>
          <p:cNvPr id="30" name="Straight Connector 29"/>
          <p:cNvCxnSpPr/>
          <p:nvPr/>
        </p:nvCxnSpPr>
        <p:spPr>
          <a:xfrm>
            <a:off x="6516216" y="1203598"/>
            <a:ext cx="72008" cy="345638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2411760" y="1635645"/>
            <a:ext cx="4392488" cy="8640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0"/>
            <a:ext cx="6141368" cy="85725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Funções da comunicação </a:t>
            </a:r>
            <a:endParaRPr lang="pt-PT" sz="36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79512" y="843558"/>
          <a:ext cx="2808312" cy="124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24512"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Função expressiva ou emotiva</a:t>
                      </a:r>
                      <a:endParaRPr lang="pt-PT" sz="1100" dirty="0"/>
                    </a:p>
                  </a:txBody>
                  <a:tcPr marT="34290" marB="34290"/>
                </a:tc>
              </a:tr>
              <a:tr h="917626">
                <a:tc>
                  <a:txBody>
                    <a:bodyPr/>
                    <a:lstStyle/>
                    <a:p>
                      <a:pPr algn="just"/>
                      <a:r>
                        <a:rPr lang="pt-PT" sz="1100" dirty="0" smtClean="0"/>
                        <a:t>A comunicação liga-se a sentimentos, estados de alma e opiniões do emissor,</a:t>
                      </a:r>
                      <a:r>
                        <a:rPr lang="pt-PT" sz="1100" baseline="0" dirty="0" smtClean="0"/>
                        <a:t> que as transmite de maneira subjetiva:</a:t>
                      </a:r>
                    </a:p>
                    <a:p>
                      <a:pPr algn="ctr"/>
                      <a:r>
                        <a:rPr lang="pt-PT" sz="1100" i="1" baseline="0" dirty="0" smtClean="0"/>
                        <a:t>Que horror!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203848" y="843558"/>
          <a:ext cx="2808312" cy="1268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Função  referencial ou representativa</a:t>
                      </a:r>
                      <a:endParaRPr lang="pt-PT" sz="1100" dirty="0"/>
                    </a:p>
                  </a:txBody>
                  <a:tcPr marT="34290" marB="34290"/>
                </a:tc>
              </a:tr>
              <a:tr h="879605">
                <a:tc>
                  <a:txBody>
                    <a:bodyPr/>
                    <a:lstStyle/>
                    <a:p>
                      <a:pPr algn="just"/>
                      <a:r>
                        <a:rPr lang="pt-PT" sz="1100" dirty="0" smtClean="0"/>
                        <a:t>A comunicação centra-se</a:t>
                      </a:r>
                      <a:r>
                        <a:rPr lang="pt-PT" sz="1100" baseline="0" dirty="0" smtClean="0"/>
                        <a:t> no referente, que pode ser real ou imaginário:</a:t>
                      </a:r>
                    </a:p>
                    <a:p>
                      <a:pPr algn="ctr"/>
                      <a:r>
                        <a:rPr lang="pt-PT" sz="1100" i="1" baseline="0" dirty="0" smtClean="0"/>
                        <a:t>Chove.</a:t>
                      </a:r>
                    </a:p>
                    <a:p>
                      <a:pPr algn="ctr"/>
                      <a:r>
                        <a:rPr lang="pt-PT" sz="1100" i="1" baseline="0" dirty="0" smtClean="0"/>
                        <a:t>Chegaram os marcianos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6228184" y="843558"/>
          <a:ext cx="2736304" cy="124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324512"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Função apelativa ou conativa</a:t>
                      </a:r>
                      <a:endParaRPr lang="pt-PT" sz="1100" dirty="0"/>
                    </a:p>
                  </a:txBody>
                  <a:tcPr marT="34290" marB="34290"/>
                </a:tc>
              </a:tr>
              <a:tr h="917626">
                <a:tc>
                  <a:txBody>
                    <a:bodyPr/>
                    <a:lstStyle/>
                    <a:p>
                      <a:pPr algn="just"/>
                      <a:r>
                        <a:rPr lang="pt-PT" sz="1100" dirty="0" smtClean="0"/>
                        <a:t>A finalidade</a:t>
                      </a:r>
                      <a:r>
                        <a:rPr lang="pt-PT" sz="1100" baseline="0" dirty="0" smtClean="0"/>
                        <a:t> da mensagem é obter uma resposta, linguística ou não, do recetor:</a:t>
                      </a:r>
                    </a:p>
                    <a:p>
                      <a:pPr algn="ctr"/>
                      <a:r>
                        <a:rPr lang="pt-PT" sz="1100" i="1" baseline="0" dirty="0" smtClean="0"/>
                        <a:t>Anda cá.</a:t>
                      </a:r>
                    </a:p>
                    <a:p>
                      <a:pPr algn="ctr"/>
                      <a:r>
                        <a:rPr lang="pt-PT" sz="1100" i="1" baseline="0" dirty="0" smtClean="0"/>
                        <a:t>Zé, cala-te.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77" name="Tabela 76"/>
          <p:cNvGraphicFramePr>
            <a:graphicFrameLocks noGrp="1"/>
          </p:cNvGraphicFramePr>
          <p:nvPr/>
        </p:nvGraphicFramePr>
        <p:xfrm>
          <a:off x="179512" y="3921900"/>
          <a:ext cx="2808312" cy="1080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282185"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Função poética</a:t>
                      </a:r>
                      <a:r>
                        <a:rPr lang="pt-PT" sz="1100" baseline="0" dirty="0" smtClean="0"/>
                        <a:t> ou estética</a:t>
                      </a:r>
                      <a:endParaRPr lang="pt-PT" sz="1100" dirty="0"/>
                    </a:p>
                  </a:txBody>
                  <a:tcPr marT="34290" marB="34290"/>
                </a:tc>
              </a:tr>
              <a:tr h="797936">
                <a:tc>
                  <a:txBody>
                    <a:bodyPr/>
                    <a:lstStyle/>
                    <a:p>
                      <a:r>
                        <a:rPr lang="pt-PT" sz="1100" baseline="0" dirty="0" smtClean="0"/>
                        <a:t>A forma da mensagem converte-se no objetivo da comunicação:</a:t>
                      </a:r>
                    </a:p>
                    <a:p>
                      <a:pPr algn="ctr"/>
                      <a:r>
                        <a:rPr lang="pt-PT" sz="1100" i="1" baseline="0" dirty="0" smtClean="0"/>
                        <a:t>Branca lua de prata.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78" name="Tabela 77"/>
          <p:cNvGraphicFramePr>
            <a:graphicFrameLocks noGrp="1"/>
          </p:cNvGraphicFramePr>
          <p:nvPr/>
        </p:nvGraphicFramePr>
        <p:xfrm>
          <a:off x="3203848" y="3921900"/>
          <a:ext cx="2808312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315247"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Função  metalinguística</a:t>
                      </a:r>
                      <a:endParaRPr lang="pt-PT" sz="1100" dirty="0"/>
                    </a:p>
                  </a:txBody>
                  <a:tcPr marT="34290" marB="34290"/>
                </a:tc>
              </a:tr>
              <a:tr h="764873">
                <a:tc>
                  <a:txBody>
                    <a:bodyPr/>
                    <a:lstStyle/>
                    <a:p>
                      <a:pPr algn="just"/>
                      <a:r>
                        <a:rPr lang="pt-PT" sz="1100" dirty="0" smtClean="0"/>
                        <a:t>A mensagem</a:t>
                      </a:r>
                      <a:r>
                        <a:rPr lang="pt-PT" sz="1100" baseline="0" dirty="0" smtClean="0"/>
                        <a:t> centra-se no código, quer dizer, utiliza-se a linguagem para falar da linguagem:</a:t>
                      </a:r>
                    </a:p>
                    <a:p>
                      <a:pPr algn="ctr"/>
                      <a:r>
                        <a:rPr lang="pt-PT" sz="1100" i="1" baseline="0" dirty="0" smtClean="0"/>
                        <a:t>“Mesa” é um substantivo.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79" name="Tabela 78"/>
          <p:cNvGraphicFramePr>
            <a:graphicFrameLocks noGrp="1"/>
          </p:cNvGraphicFramePr>
          <p:nvPr/>
        </p:nvGraphicFramePr>
        <p:xfrm>
          <a:off x="6228184" y="3921900"/>
          <a:ext cx="2736304" cy="1080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282185"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Função fática</a:t>
                      </a:r>
                      <a:r>
                        <a:rPr lang="pt-PT" sz="1100" baseline="0" dirty="0" smtClean="0"/>
                        <a:t> ou de contacto</a:t>
                      </a:r>
                      <a:endParaRPr lang="pt-PT" sz="1100" dirty="0"/>
                    </a:p>
                  </a:txBody>
                  <a:tcPr marT="34290" marB="34290"/>
                </a:tc>
              </a:tr>
              <a:tr h="797936">
                <a:tc>
                  <a:txBody>
                    <a:bodyPr/>
                    <a:lstStyle/>
                    <a:p>
                      <a:pPr algn="just"/>
                      <a:r>
                        <a:rPr lang="pt-PT" sz="1100" dirty="0" smtClean="0"/>
                        <a:t>A  mensagem</a:t>
                      </a:r>
                      <a:r>
                        <a:rPr lang="pt-PT" sz="1100" baseline="0" dirty="0" smtClean="0"/>
                        <a:t> tem como objetivo verificar se a comunicação se mantém:</a:t>
                      </a:r>
                    </a:p>
                    <a:p>
                      <a:pPr algn="ctr"/>
                      <a:r>
                        <a:rPr lang="pt-PT" sz="1100" i="1" baseline="0" dirty="0" err="1" smtClean="0"/>
                        <a:t>Mmm</a:t>
                      </a:r>
                      <a:r>
                        <a:rPr lang="pt-PT" sz="1100" i="1" baseline="0" dirty="0" smtClean="0"/>
                        <a:t>…, ok…, sim, sim.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  <p:grpSp>
        <p:nvGrpSpPr>
          <p:cNvPr id="3" name="Grupo 48"/>
          <p:cNvGrpSpPr/>
          <p:nvPr/>
        </p:nvGrpSpPr>
        <p:grpSpPr>
          <a:xfrm>
            <a:off x="827584" y="2139702"/>
            <a:ext cx="7344816" cy="1728192"/>
            <a:chOff x="899592" y="2924944"/>
            <a:chExt cx="7200800" cy="2664296"/>
          </a:xfrm>
        </p:grpSpPr>
        <p:cxnSp>
          <p:nvCxnSpPr>
            <p:cNvPr id="102" name="Conexão recta unidireccional 101"/>
            <p:cNvCxnSpPr/>
            <p:nvPr/>
          </p:nvCxnSpPr>
          <p:spPr>
            <a:xfrm>
              <a:off x="4644008" y="5157192"/>
              <a:ext cx="0" cy="432048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47"/>
            <p:cNvGrpSpPr/>
            <p:nvPr/>
          </p:nvGrpSpPr>
          <p:grpSpPr>
            <a:xfrm>
              <a:off x="899592" y="2924944"/>
              <a:ext cx="7200800" cy="2664296"/>
              <a:chOff x="971600" y="2924944"/>
              <a:chExt cx="7200800" cy="2664296"/>
            </a:xfrm>
          </p:grpSpPr>
          <p:sp>
            <p:nvSpPr>
              <p:cNvPr id="104" name="Rectângulo 103"/>
              <p:cNvSpPr/>
              <p:nvPr/>
            </p:nvSpPr>
            <p:spPr>
              <a:xfrm>
                <a:off x="3779912" y="3717032"/>
                <a:ext cx="1584176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dirty="0" smtClean="0"/>
                  <a:t>Mensagem</a:t>
                </a:r>
                <a:endParaRPr lang="pt-PT" dirty="0"/>
              </a:p>
            </p:txBody>
          </p:sp>
          <p:sp>
            <p:nvSpPr>
              <p:cNvPr id="105" name="Rectângulo 104"/>
              <p:cNvSpPr/>
              <p:nvPr/>
            </p:nvSpPr>
            <p:spPr>
              <a:xfrm>
                <a:off x="6588224" y="3717032"/>
                <a:ext cx="1584176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dirty="0" smtClean="0"/>
                  <a:t>Recetor</a:t>
                </a:r>
                <a:endParaRPr lang="pt-PT" dirty="0"/>
              </a:p>
            </p:txBody>
          </p:sp>
          <p:sp>
            <p:nvSpPr>
              <p:cNvPr id="106" name="Rectângulo 105"/>
              <p:cNvSpPr/>
              <p:nvPr/>
            </p:nvSpPr>
            <p:spPr>
              <a:xfrm>
                <a:off x="971600" y="3717032"/>
                <a:ext cx="1584176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dirty="0" smtClean="0"/>
                  <a:t>Emissor</a:t>
                </a:r>
                <a:endParaRPr lang="pt-PT" dirty="0"/>
              </a:p>
            </p:txBody>
          </p:sp>
          <p:sp>
            <p:nvSpPr>
              <p:cNvPr id="107" name="Rectângulo 106"/>
              <p:cNvSpPr/>
              <p:nvPr/>
            </p:nvSpPr>
            <p:spPr>
              <a:xfrm>
                <a:off x="3779912" y="3284984"/>
                <a:ext cx="1584176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dirty="0" smtClean="0"/>
                  <a:t>Referente</a:t>
                </a:r>
                <a:endParaRPr lang="pt-PT" dirty="0"/>
              </a:p>
            </p:txBody>
          </p:sp>
          <p:sp>
            <p:nvSpPr>
              <p:cNvPr id="108" name="Rectângulo 107"/>
              <p:cNvSpPr/>
              <p:nvPr/>
            </p:nvSpPr>
            <p:spPr>
              <a:xfrm>
                <a:off x="3779912" y="4437112"/>
                <a:ext cx="1584176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dirty="0" smtClean="0"/>
                  <a:t>Canal</a:t>
                </a:r>
                <a:endParaRPr lang="pt-PT" dirty="0"/>
              </a:p>
            </p:txBody>
          </p:sp>
          <p:sp>
            <p:nvSpPr>
              <p:cNvPr id="109" name="Rectângulo 108"/>
              <p:cNvSpPr/>
              <p:nvPr/>
            </p:nvSpPr>
            <p:spPr>
              <a:xfrm>
                <a:off x="3779912" y="4869160"/>
                <a:ext cx="1584176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dirty="0" smtClean="0"/>
                  <a:t>Código</a:t>
                </a:r>
                <a:endParaRPr lang="pt-PT" dirty="0"/>
              </a:p>
            </p:txBody>
          </p:sp>
          <p:cxnSp>
            <p:nvCxnSpPr>
              <p:cNvPr id="110" name="Conexão recta unidireccional 109"/>
              <p:cNvCxnSpPr/>
              <p:nvPr/>
            </p:nvCxnSpPr>
            <p:spPr>
              <a:xfrm>
                <a:off x="5414028" y="3786996"/>
                <a:ext cx="1080120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exão recta unidireccional 110"/>
              <p:cNvCxnSpPr/>
              <p:nvPr/>
            </p:nvCxnSpPr>
            <p:spPr>
              <a:xfrm>
                <a:off x="2636410" y="3809290"/>
                <a:ext cx="1080120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exão recta unidireccional 111"/>
              <p:cNvCxnSpPr/>
              <p:nvPr/>
            </p:nvCxnSpPr>
            <p:spPr>
              <a:xfrm flipH="1">
                <a:off x="2627784" y="3933056"/>
                <a:ext cx="1080120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exão recta unidireccional 112"/>
              <p:cNvCxnSpPr/>
              <p:nvPr/>
            </p:nvCxnSpPr>
            <p:spPr>
              <a:xfrm flipH="1">
                <a:off x="5436096" y="3933056"/>
                <a:ext cx="1080120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exão recta unidireccional 113"/>
              <p:cNvCxnSpPr/>
              <p:nvPr/>
            </p:nvCxnSpPr>
            <p:spPr>
              <a:xfrm flipV="1">
                <a:off x="4572000" y="2924944"/>
                <a:ext cx="0" cy="360040"/>
              </a:xfrm>
              <a:prstGeom prst="straightConnector1">
                <a:avLst/>
              </a:prstGeom>
              <a:ln w="1905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exão recta unidireccional 114"/>
              <p:cNvCxnSpPr/>
              <p:nvPr/>
            </p:nvCxnSpPr>
            <p:spPr>
              <a:xfrm flipV="1">
                <a:off x="1763688" y="2924944"/>
                <a:ext cx="0" cy="792088"/>
              </a:xfrm>
              <a:prstGeom prst="straightConnector1">
                <a:avLst/>
              </a:prstGeom>
              <a:ln w="1905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exão recta unidireccional 115"/>
              <p:cNvCxnSpPr/>
              <p:nvPr/>
            </p:nvCxnSpPr>
            <p:spPr>
              <a:xfrm flipV="1">
                <a:off x="7452320" y="2996952"/>
                <a:ext cx="0" cy="864096"/>
              </a:xfrm>
              <a:prstGeom prst="straightConnector1">
                <a:avLst/>
              </a:prstGeom>
              <a:ln w="1905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exão recta 116"/>
              <p:cNvCxnSpPr>
                <a:stCxn id="104" idx="2"/>
              </p:cNvCxnSpPr>
              <p:nvPr/>
            </p:nvCxnSpPr>
            <p:spPr>
              <a:xfrm>
                <a:off x="4572000" y="4005064"/>
                <a:ext cx="0" cy="216024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exão recta 117"/>
              <p:cNvCxnSpPr/>
              <p:nvPr/>
            </p:nvCxnSpPr>
            <p:spPr>
              <a:xfrm flipH="1">
                <a:off x="1763688" y="4221088"/>
                <a:ext cx="2808312" cy="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exão recta unidireccional 118"/>
              <p:cNvCxnSpPr/>
              <p:nvPr/>
            </p:nvCxnSpPr>
            <p:spPr>
              <a:xfrm>
                <a:off x="1763688" y="4221088"/>
                <a:ext cx="0" cy="1368152"/>
              </a:xfrm>
              <a:prstGeom prst="straightConnector1">
                <a:avLst/>
              </a:prstGeom>
              <a:ln w="1905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exão recta 119"/>
              <p:cNvCxnSpPr/>
              <p:nvPr/>
            </p:nvCxnSpPr>
            <p:spPr>
              <a:xfrm flipH="1">
                <a:off x="5148064" y="4653136"/>
                <a:ext cx="2304256" cy="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exão recta unidireccional 120"/>
              <p:cNvCxnSpPr/>
              <p:nvPr/>
            </p:nvCxnSpPr>
            <p:spPr>
              <a:xfrm>
                <a:off x="7452320" y="4653136"/>
                <a:ext cx="0" cy="936104"/>
              </a:xfrm>
              <a:prstGeom prst="straightConnector1">
                <a:avLst/>
              </a:prstGeom>
              <a:ln w="1905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3.bp.blogspot.com/-OTnficBH0-A/UDUYAfd-19I/AAAAAAAAAHg/w0JyRHPLFmA/s400/N%C3%83O+COMPRE+ADO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688" y="1221600"/>
            <a:ext cx="2808312" cy="2106234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0"/>
            <a:ext cx="6933456" cy="85725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Função apelativa ou conativa</a:t>
            </a:r>
            <a:endParaRPr lang="pt-PT" dirty="0"/>
          </a:p>
        </p:txBody>
      </p:sp>
      <p:pic>
        <p:nvPicPr>
          <p:cNvPr id="1028" name="Picture 4" descr="http://2.bp.blogspot.com/-yXxwkaVQH68/TtKUMieUCOI/AAAAAAAAAEI/3xlzqs1TgsU/s1600/3758875448_bcc4360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1632" y="3484003"/>
            <a:ext cx="3312368" cy="1659497"/>
          </a:xfrm>
          <a:prstGeom prst="rect">
            <a:avLst/>
          </a:prstGeom>
          <a:noFill/>
        </p:spPr>
      </p:pic>
      <p:grpSp>
        <p:nvGrpSpPr>
          <p:cNvPr id="3" name="Grupo 8"/>
          <p:cNvGrpSpPr/>
          <p:nvPr/>
        </p:nvGrpSpPr>
        <p:grpSpPr>
          <a:xfrm>
            <a:off x="179512" y="843558"/>
            <a:ext cx="5856088" cy="2646294"/>
            <a:chOff x="179512" y="1124744"/>
            <a:chExt cx="5856088" cy="35283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1124744"/>
              <a:ext cx="5784080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>
            <a:xfrm>
              <a:off x="179512" y="1340768"/>
              <a:ext cx="2016224" cy="12961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val 6"/>
            <p:cNvSpPr/>
            <p:nvPr/>
          </p:nvSpPr>
          <p:spPr>
            <a:xfrm>
              <a:off x="3347864" y="1268760"/>
              <a:ext cx="2016224" cy="12961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867894"/>
            <a:ext cx="4701996" cy="9746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16586"/>
            <a:ext cx="6779096" cy="939546"/>
          </a:xfrm>
        </p:spPr>
        <p:txBody>
          <a:bodyPr>
            <a:normAutofit/>
          </a:bodyPr>
          <a:lstStyle/>
          <a:p>
            <a:r>
              <a:rPr lang="pt-PT" sz="3600" dirty="0" smtClean="0"/>
              <a:t>Função expressiva ou emotiva</a:t>
            </a:r>
            <a:endParaRPr lang="pt-PT" sz="3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1545636"/>
            <a:ext cx="6840369" cy="2342360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16586"/>
            <a:ext cx="7067128" cy="939546"/>
          </a:xfrm>
        </p:spPr>
        <p:txBody>
          <a:bodyPr/>
          <a:lstStyle/>
          <a:p>
            <a:r>
              <a:rPr lang="pt-PT" dirty="0" smtClean="0"/>
              <a:t>Função poética ou estética</a:t>
            </a:r>
            <a:endParaRPr lang="pt-PT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275607"/>
            <a:ext cx="8676455" cy="298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79762"/>
            <a:ext cx="7498582" cy="232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9582"/>
            <a:ext cx="4427984" cy="225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16586"/>
            <a:ext cx="7355160" cy="939546"/>
          </a:xfrm>
        </p:spPr>
        <p:txBody>
          <a:bodyPr/>
          <a:lstStyle/>
          <a:p>
            <a:r>
              <a:rPr lang="pt-PT" dirty="0" smtClean="0"/>
              <a:t>Função fática ou de contacto</a:t>
            </a:r>
            <a:endParaRPr lang="pt-P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67594"/>
            <a:ext cx="3491880" cy="107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16586"/>
            <a:ext cx="6203032" cy="939546"/>
          </a:xfrm>
        </p:spPr>
        <p:txBody>
          <a:bodyPr/>
          <a:lstStyle/>
          <a:p>
            <a:r>
              <a:rPr lang="pt-PT" dirty="0" smtClean="0"/>
              <a:t>Função metalinguística</a:t>
            </a:r>
            <a:endParaRPr lang="pt-PT" dirty="0"/>
          </a:p>
        </p:txBody>
      </p:sp>
      <p:pic>
        <p:nvPicPr>
          <p:cNvPr id="4" name="Content Placeholder 3" descr="TFR5E7.tm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95686"/>
            <a:ext cx="3063117" cy="2609776"/>
          </a:xfrm>
        </p:spPr>
      </p:pic>
      <p:pic>
        <p:nvPicPr>
          <p:cNvPr id="1026" name="Picture 2" descr="https://encrypted-tbn0.gstatic.com/images?q=tbn:ANd9GcSZzuKvBlhunhaJSBsbAe9k4v4u964YKBfDd7vq5nBz1GVefFb0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1995686"/>
            <a:ext cx="3399069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586"/>
            <a:ext cx="6923112" cy="939546"/>
          </a:xfrm>
        </p:spPr>
        <p:txBody>
          <a:bodyPr/>
          <a:lstStyle/>
          <a:p>
            <a:pPr eaLnBrk="1" hangingPunct="1"/>
            <a:r>
              <a:rPr lang="pt-PT" sz="2800" dirty="0" smtClean="0"/>
              <a:t>Envolventes da comunicação</a:t>
            </a:r>
            <a:endParaRPr lang="en-US" sz="28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62125"/>
            <a:ext cx="8229600" cy="2538413"/>
          </a:xfrm>
        </p:spPr>
        <p:txBody>
          <a:bodyPr>
            <a:normAutofit fontScale="85000" lnSpcReduction="10000"/>
          </a:bodyPr>
          <a:lstStyle/>
          <a:p>
            <a:pPr lvl="1" eaLnBrk="1" hangingPunct="1">
              <a:lnSpc>
                <a:spcPct val="210000"/>
              </a:lnSpc>
            </a:pPr>
            <a:r>
              <a:rPr lang="en-US" dirty="0" smtClean="0"/>
              <a:t>O </a:t>
            </a:r>
            <a:r>
              <a:rPr lang="en-US" dirty="0" err="1" smtClean="0"/>
              <a:t>contexto</a:t>
            </a:r>
            <a:r>
              <a:rPr lang="en-US" dirty="0" smtClean="0"/>
              <a:t>, a </a:t>
            </a:r>
            <a:r>
              <a:rPr lang="en-US" b="1" dirty="0" err="1" smtClean="0"/>
              <a:t>redundância</a:t>
            </a:r>
            <a:r>
              <a:rPr lang="en-US" dirty="0" smtClean="0"/>
              <a:t> e a </a:t>
            </a:r>
            <a:r>
              <a:rPr lang="en-US" b="1" dirty="0" err="1" smtClean="0"/>
              <a:t>entropia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210000"/>
              </a:lnSpc>
            </a:pPr>
            <a:r>
              <a:rPr lang="en-US" b="1" dirty="0" err="1" smtClean="0"/>
              <a:t>Manipulação</a:t>
            </a:r>
            <a:r>
              <a:rPr lang="en-US" dirty="0" smtClean="0"/>
              <a:t> e </a:t>
            </a:r>
            <a:r>
              <a:rPr lang="en-US" b="1" dirty="0" err="1" smtClean="0"/>
              <a:t>condicionamento</a:t>
            </a:r>
            <a:endParaRPr lang="en-US" b="1" dirty="0" smtClean="0"/>
          </a:p>
          <a:p>
            <a:pPr lvl="1" eaLnBrk="1" hangingPunct="1">
              <a:lnSpc>
                <a:spcPct val="210000"/>
              </a:lnSpc>
            </a:pPr>
            <a:r>
              <a:rPr lang="en-US" dirty="0" err="1" smtClean="0"/>
              <a:t>Comunicação</a:t>
            </a:r>
            <a:r>
              <a:rPr lang="en-US" dirty="0" smtClean="0"/>
              <a:t> social e </a:t>
            </a:r>
            <a:r>
              <a:rPr lang="en-US" dirty="0" err="1" smtClean="0"/>
              <a:t>comunicação</a:t>
            </a:r>
            <a:r>
              <a:rPr lang="en-US" dirty="0" smtClean="0"/>
              <a:t> de </a:t>
            </a:r>
            <a:r>
              <a:rPr lang="en-US" dirty="0" err="1" smtClean="0"/>
              <a:t>massas</a:t>
            </a:r>
            <a:endParaRPr lang="en-US" dirty="0" smtClean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50825" y="111323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oogle.com/images?q=tbn:ANd9GcSj-L3_WzASrb04SCUTBLMVl8W9fbs4hZ-3O1w1EUIvtPvzzS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43558"/>
            <a:ext cx="5328592" cy="3991303"/>
          </a:xfrm>
          <a:prstGeom prst="rect">
            <a:avLst/>
          </a:prstGeom>
          <a:noFill/>
        </p:spPr>
      </p:pic>
      <p:pic>
        <p:nvPicPr>
          <p:cNvPr id="30726" name="Picture 6" descr="https://encrypted-tbn1.google.com/images?q=tbn:ANd9GcRaK41EQobuMRJTL0iO9wBONEWRwPxQSQd4MBuZkmGLRCzkFnb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99742"/>
            <a:ext cx="2545457" cy="2287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55976" y="1419622"/>
            <a:ext cx="396044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16586"/>
            <a:ext cx="5915000" cy="939546"/>
          </a:xfrm>
        </p:spPr>
        <p:txBody>
          <a:bodyPr/>
          <a:lstStyle/>
          <a:p>
            <a:pPr eaLnBrk="1" hangingPunct="1"/>
            <a:r>
              <a:rPr lang="pt-PT" dirty="0" smtClean="0"/>
              <a:t>Edição Multimédia</a:t>
            </a:r>
            <a:endParaRPr lang="en-US" dirty="0" smtClean="0"/>
          </a:p>
        </p:txBody>
      </p:sp>
      <p:pic>
        <p:nvPicPr>
          <p:cNvPr id="9" name="What is Multimedia_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563638"/>
            <a:ext cx="3048000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851670"/>
            <a:ext cx="396044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pt-PT" dirty="0" smtClean="0"/>
              <a:t>em </a:t>
            </a:r>
            <a:r>
              <a:rPr lang="pt-PT" dirty="0" smtClean="0">
                <a:hlinkClick r:id="rId5" tooltip="Rádio (comunicação)"/>
              </a:rPr>
              <a:t>rádio</a:t>
            </a:r>
            <a:r>
              <a:rPr lang="pt-PT" dirty="0" smtClean="0"/>
              <a:t> ou </a:t>
            </a:r>
            <a:r>
              <a:rPr lang="pt-PT" dirty="0" smtClean="0">
                <a:hlinkClick r:id="rId6" tooltip="Jornalismo"/>
              </a:rPr>
              <a:t>jornalismo</a:t>
            </a:r>
            <a:r>
              <a:rPr lang="pt-PT" dirty="0" smtClean="0"/>
              <a:t>, em geral, significa montar uma </a:t>
            </a:r>
            <a:r>
              <a:rPr lang="pt-PT" dirty="0" smtClean="0">
                <a:hlinkClick r:id="rId7" tooltip="Reportagem"/>
              </a:rPr>
              <a:t>reportagem</a:t>
            </a:r>
            <a:r>
              <a:rPr lang="pt-PT" dirty="0" smtClean="0"/>
              <a:t> após       </a:t>
            </a:r>
          </a:p>
          <a:p>
            <a:pPr lvl="1">
              <a:buFontTx/>
              <a:buChar char="-"/>
            </a:pPr>
            <a:r>
              <a:rPr lang="pt-PT" dirty="0" smtClean="0"/>
              <a:t> </a:t>
            </a:r>
            <a:r>
              <a:rPr lang="pt-PT" dirty="0" err="1" smtClean="0"/>
              <a:t>seleccionar</a:t>
            </a:r>
            <a:r>
              <a:rPr lang="pt-PT" dirty="0" smtClean="0"/>
              <a:t>, </a:t>
            </a:r>
          </a:p>
          <a:p>
            <a:pPr lvl="1"/>
            <a:r>
              <a:rPr lang="pt-PT" dirty="0" smtClean="0"/>
              <a:t>- hierarquizar e </a:t>
            </a:r>
          </a:p>
          <a:p>
            <a:pPr lvl="1"/>
            <a:r>
              <a:rPr lang="pt-PT" dirty="0" smtClean="0"/>
              <a:t>- emendar trechos de gravação.</a:t>
            </a:r>
          </a:p>
          <a:p>
            <a:r>
              <a:rPr lang="pt-PT" dirty="0" smtClean="0"/>
              <a:t>…</a:t>
            </a:r>
          </a:p>
          <a:p>
            <a:endParaRPr lang="pt-PT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691680" y="915566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35896" y="987574"/>
            <a:ext cx="122413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16586"/>
            <a:ext cx="6347048" cy="939546"/>
          </a:xfrm>
        </p:spPr>
        <p:txBody>
          <a:bodyPr/>
          <a:lstStyle/>
          <a:p>
            <a:pPr eaLnBrk="1" hangingPunct="1"/>
            <a:r>
              <a:rPr lang="pt-PT" dirty="0" smtClean="0"/>
              <a:t>conceito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t-PT" dirty="0" smtClean="0"/>
              <a:t>			</a:t>
            </a:r>
            <a:r>
              <a:rPr lang="pt-PT" b="1" dirty="0" smtClean="0"/>
              <a:t>Comunicar é </a:t>
            </a:r>
          </a:p>
          <a:p>
            <a:pPr eaLnBrk="1" hangingPunct="1">
              <a:buFont typeface="Wingdings" pitchFamily="2" charset="2"/>
              <a:buNone/>
            </a:pPr>
            <a:r>
              <a:rPr lang="pt-PT" b="1" dirty="0" smtClean="0"/>
              <a:t>				                ... tornar comum !</a:t>
            </a:r>
          </a:p>
          <a:p>
            <a:pPr eaLnBrk="1" hangingPunct="1">
              <a:buFont typeface="Wingdings" pitchFamily="2" charset="2"/>
              <a:buNone/>
            </a:pPr>
            <a:endParaRPr lang="pt-PT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pt-PT" dirty="0" smtClean="0"/>
              <a:t>					</a:t>
            </a:r>
          </a:p>
          <a:p>
            <a:pPr eaLnBrk="1" hangingPunct="1">
              <a:buFont typeface="Wingdings" pitchFamily="2" charset="2"/>
              <a:buNone/>
            </a:pPr>
            <a:endParaRPr lang="pt-PT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pt-PT" dirty="0" smtClean="0"/>
              <a:t>			é uma </a:t>
            </a:r>
            <a:r>
              <a:rPr lang="pt-PT" b="1" dirty="0" smtClean="0"/>
              <a:t>assunção coletiva </a:t>
            </a:r>
            <a:r>
              <a:rPr lang="pt-PT" dirty="0" smtClean="0"/>
              <a:t>da 			informação e do conhecimento</a:t>
            </a:r>
            <a:endParaRPr lang="en-US" dirty="0" smtClean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50825" y="111323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586"/>
            <a:ext cx="6707088" cy="939546"/>
          </a:xfrm>
        </p:spPr>
        <p:txBody>
          <a:bodyPr>
            <a:normAutofit/>
          </a:bodyPr>
          <a:lstStyle/>
          <a:p>
            <a:pPr eaLnBrk="1" hangingPunct="1"/>
            <a:r>
              <a:rPr lang="pt-PT" sz="3600" dirty="0" smtClean="0"/>
              <a:t>Comunicação – esquema básico</a:t>
            </a:r>
            <a:endParaRPr lang="en-US" sz="3600" dirty="0" smtClean="0"/>
          </a:p>
        </p:txBody>
      </p:sp>
      <p:pic>
        <p:nvPicPr>
          <p:cNvPr id="6147" name="Picture 6" descr="unid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95686"/>
            <a:ext cx="6028556" cy="20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Line 8"/>
          <p:cNvSpPr>
            <a:spLocks noChangeShapeType="1"/>
          </p:cNvSpPr>
          <p:nvPr/>
        </p:nvSpPr>
        <p:spPr bwMode="auto">
          <a:xfrm>
            <a:off x="250825" y="111323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586"/>
            <a:ext cx="6419056" cy="939546"/>
          </a:xfrm>
        </p:spPr>
        <p:txBody>
          <a:bodyPr>
            <a:normAutofit/>
          </a:bodyPr>
          <a:lstStyle/>
          <a:p>
            <a:pPr eaLnBrk="1" hangingPunct="1"/>
            <a:r>
              <a:rPr lang="pt-PT" sz="3600" dirty="0" smtClean="0"/>
              <a:t>Comunicação -processo cíclico</a:t>
            </a:r>
            <a:endParaRPr lang="en-US" sz="3600" dirty="0" smtClean="0"/>
          </a:p>
        </p:txBody>
      </p:sp>
      <p:pic>
        <p:nvPicPr>
          <p:cNvPr id="7171" name="Picture 5" descr="unid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91630"/>
            <a:ext cx="7152395" cy="292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250825" y="111323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116586"/>
            <a:ext cx="5987008" cy="939546"/>
          </a:xfrm>
        </p:spPr>
        <p:txBody>
          <a:bodyPr>
            <a:normAutofit/>
          </a:bodyPr>
          <a:lstStyle/>
          <a:p>
            <a:pPr eaLnBrk="1" hangingPunct="1"/>
            <a:r>
              <a:rPr lang="pt-PT" sz="3200" dirty="0" smtClean="0"/>
              <a:t>Influência do ruído</a:t>
            </a:r>
            <a:endParaRPr lang="en-US" sz="3200" dirty="0" smtClean="0"/>
          </a:p>
        </p:txBody>
      </p:sp>
      <p:pic>
        <p:nvPicPr>
          <p:cNvPr id="8195" name="Picture 5" descr="unid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348" y="1131590"/>
            <a:ext cx="7467071" cy="381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250825" y="111323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586"/>
            <a:ext cx="6923112" cy="9395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PT" dirty="0" smtClean="0"/>
              <a:t>Modelo de </a:t>
            </a:r>
            <a:r>
              <a:rPr lang="pt-PT" dirty="0" err="1" smtClean="0"/>
              <a:t>Shannon</a:t>
            </a:r>
            <a:r>
              <a:rPr lang="pt-PT" dirty="0" smtClean="0"/>
              <a:t> &amp; Weaver</a:t>
            </a:r>
            <a:endParaRPr lang="en-US" dirty="0" smtClean="0"/>
          </a:p>
        </p:txBody>
      </p:sp>
      <p:pic>
        <p:nvPicPr>
          <p:cNvPr id="9219" name="Picture 5" descr="unid_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977629"/>
            <a:ext cx="8243888" cy="261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250825" y="111323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586"/>
            <a:ext cx="6563072" cy="939546"/>
          </a:xfrm>
        </p:spPr>
        <p:txBody>
          <a:bodyPr/>
          <a:lstStyle/>
          <a:p>
            <a:pPr eaLnBrk="1" hangingPunct="1"/>
            <a:r>
              <a:rPr lang="pt-PT" dirty="0" smtClean="0"/>
              <a:t>Modelo de </a:t>
            </a:r>
            <a:r>
              <a:rPr lang="pt-PT" dirty="0" err="1" smtClean="0"/>
              <a:t>Newcombe</a:t>
            </a:r>
            <a:endParaRPr lang="en-US" dirty="0" smtClean="0"/>
          </a:p>
        </p:txBody>
      </p:sp>
      <p:pic>
        <p:nvPicPr>
          <p:cNvPr id="12291" name="Picture 5" descr="unid_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924050"/>
            <a:ext cx="4032250" cy="19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250825" y="111323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586"/>
            <a:ext cx="6779096" cy="939546"/>
          </a:xfrm>
        </p:spPr>
        <p:txBody>
          <a:bodyPr/>
          <a:lstStyle/>
          <a:p>
            <a:pPr eaLnBrk="1" hangingPunct="1"/>
            <a:r>
              <a:rPr lang="pt-PT" dirty="0" smtClean="0"/>
              <a:t>Modelo de </a:t>
            </a:r>
            <a:r>
              <a:rPr lang="pt-PT" dirty="0" err="1" smtClean="0"/>
              <a:t>Lasswell</a:t>
            </a:r>
            <a:endParaRPr lang="en-US" dirty="0" smtClean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763714" y="1493729"/>
            <a:ext cx="543450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  <a:tabLst>
                <a:tab pos="457200" algn="l"/>
                <a:tab pos="2057400" algn="l"/>
              </a:tabLst>
            </a:pPr>
            <a:r>
              <a:rPr lang="en-US" sz="2400" b="1"/>
              <a:t>-  Who (quem – emissor)</a:t>
            </a:r>
          </a:p>
          <a:p>
            <a:pPr>
              <a:lnSpc>
                <a:spcPct val="130000"/>
              </a:lnSpc>
              <a:tabLst>
                <a:tab pos="457200" algn="l"/>
                <a:tab pos="2057400" algn="l"/>
              </a:tabLst>
            </a:pPr>
            <a:r>
              <a:rPr lang="en-US" sz="2400" b="1"/>
              <a:t>-  What (diz o quê – mensagem)</a:t>
            </a:r>
          </a:p>
          <a:p>
            <a:pPr>
              <a:lnSpc>
                <a:spcPct val="130000"/>
              </a:lnSpc>
              <a:tabLst>
                <a:tab pos="457200" algn="l"/>
                <a:tab pos="2057400" algn="l"/>
              </a:tabLst>
            </a:pPr>
            <a:r>
              <a:rPr lang="en-US" sz="2400" b="1"/>
              <a:t>-  Where (em que canal – meio)</a:t>
            </a:r>
          </a:p>
          <a:p>
            <a:pPr>
              <a:lnSpc>
                <a:spcPct val="130000"/>
              </a:lnSpc>
              <a:tabLst>
                <a:tab pos="457200" algn="l"/>
                <a:tab pos="2057400" algn="l"/>
              </a:tabLst>
            </a:pPr>
            <a:r>
              <a:rPr lang="en-US" sz="2400" b="1"/>
              <a:t>-  Whom (para quem – receptor)</a:t>
            </a:r>
          </a:p>
          <a:p>
            <a:pPr>
              <a:lnSpc>
                <a:spcPct val="130000"/>
              </a:lnSpc>
              <a:tabLst>
                <a:tab pos="457200" algn="l"/>
                <a:tab pos="2057400" algn="l"/>
              </a:tabLst>
            </a:pPr>
            <a:r>
              <a:rPr lang="en-US" sz="2400" b="1"/>
              <a:t>-  Why (porquê? - com que efeitos)</a:t>
            </a: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250825" y="111323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713</TotalTime>
  <Words>274</Words>
  <Application>Microsoft Office PowerPoint</Application>
  <PresentationFormat>Apresentação no Ecrã (16:9)</PresentationFormat>
  <Paragraphs>103</Paragraphs>
  <Slides>18</Slides>
  <Notes>15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19" baseType="lpstr">
      <vt:lpstr>Module</vt:lpstr>
      <vt:lpstr>Edição multimédia aula 2</vt:lpstr>
      <vt:lpstr>Edição Multimédia</vt:lpstr>
      <vt:lpstr>conceito</vt:lpstr>
      <vt:lpstr>Comunicação – esquema básico</vt:lpstr>
      <vt:lpstr>Comunicação -processo cíclico</vt:lpstr>
      <vt:lpstr>Influência do ruído</vt:lpstr>
      <vt:lpstr>Modelo de Shannon &amp; Weaver</vt:lpstr>
      <vt:lpstr>Modelo de Newcombe</vt:lpstr>
      <vt:lpstr>Modelo de Lasswell</vt:lpstr>
      <vt:lpstr>Modelo de Jakobson</vt:lpstr>
      <vt:lpstr>Funções da comunicação </vt:lpstr>
      <vt:lpstr>Função apelativa ou conativa</vt:lpstr>
      <vt:lpstr>Função expressiva ou emotiva</vt:lpstr>
      <vt:lpstr>Função poética ou estética</vt:lpstr>
      <vt:lpstr>Função fática ou de contacto</vt:lpstr>
      <vt:lpstr>Função metalinguística</vt:lpstr>
      <vt:lpstr>Envolventes da comunicação</vt:lpstr>
      <vt:lpstr>Diapositivo 18</vt:lpstr>
    </vt:vector>
  </TitlesOfParts>
  <Company>Universidade Católica Portuguesa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Edição multimédia</dc:title>
  <dc:creator>user</dc:creator>
  <cp:lastModifiedBy>Utilizador</cp:lastModifiedBy>
  <cp:revision>50</cp:revision>
  <dcterms:created xsi:type="dcterms:W3CDTF">2012-09-05T11:02:31Z</dcterms:created>
  <dcterms:modified xsi:type="dcterms:W3CDTF">2013-05-27T16:30:25Z</dcterms:modified>
</cp:coreProperties>
</file>