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7" r:id="rId2"/>
    <p:sldId id="258" r:id="rId3"/>
    <p:sldId id="270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1" r:id="rId14"/>
    <p:sldId id="262" r:id="rId15"/>
    <p:sldId id="271" r:id="rId16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0180-3954-4FDE-955C-03FC713CFE5D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11EC-1282-42C9-A22E-B05B20A72BD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 descr="L:\WD SmartWare.swstor\JRL-PC\Volume.3b554244.debe.11df.af8b.806e6f6e6963\Users\JrL\Pictures\logoUCP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3478"/>
            <a:ext cx="864096" cy="88450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904" y="915566"/>
            <a:ext cx="6477000" cy="1371600"/>
          </a:xfrm>
        </p:spPr>
        <p:txBody>
          <a:bodyPr/>
          <a:lstStyle/>
          <a:p>
            <a:r>
              <a:rPr lang="pt-PT" dirty="0" smtClean="0">
                <a:solidFill>
                  <a:srgbClr val="FF0000"/>
                </a:solidFill>
              </a:rPr>
              <a:t>Edição multimédia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5776" y="3147814"/>
            <a:ext cx="6588224" cy="899778"/>
          </a:xfrm>
        </p:spPr>
        <p:txBody>
          <a:bodyPr>
            <a:normAutofit/>
          </a:bodyPr>
          <a:lstStyle/>
          <a:p>
            <a:r>
              <a:rPr lang="pt-PT" dirty="0" smtClean="0"/>
              <a:t>licenciatura em comunicação social e cultural</a:t>
            </a:r>
            <a:endParaRPr lang="pt-PT" dirty="0"/>
          </a:p>
        </p:txBody>
      </p:sp>
      <p:pic>
        <p:nvPicPr>
          <p:cNvPr id="2050" name="Picture 2" descr="L:\WD SmartWare.swstor\JRL-PC\Volume.3b554244.debe.11df.af8b.806e6f6e6963\Users\JrL\Pictures\logoUC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4155926"/>
            <a:ext cx="792088" cy="8107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4497169"/>
            <a:ext cx="4528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Faculdade de Ciências Humanas – 2012/2013</a:t>
            </a:r>
          </a:p>
          <a:p>
            <a:pPr algn="ctr"/>
            <a:r>
              <a:rPr lang="pt-PT" dirty="0" smtClean="0"/>
              <a:t>Semestre de Verão</a:t>
            </a:r>
            <a:endParaRPr lang="pt-PT" dirty="0"/>
          </a:p>
        </p:txBody>
      </p:sp>
      <p:pic>
        <p:nvPicPr>
          <p:cNvPr id="8" name="Picture 7" descr="mult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95486"/>
            <a:ext cx="3168352" cy="29110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99792" y="171450"/>
            <a:ext cx="6066256" cy="742950"/>
          </a:xfrm>
        </p:spPr>
        <p:txBody>
          <a:bodyPr>
            <a:noAutofit/>
          </a:bodyPr>
          <a:lstStyle/>
          <a:p>
            <a:pPr lvl="0"/>
            <a:r>
              <a:rPr lang="pt-PT" sz="3200" b="1" dirty="0" smtClean="0"/>
              <a:t>Desenvolvimento de projetos multimédia</a:t>
            </a:r>
            <a:endParaRPr lang="pt-PT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95536" y="1779662"/>
            <a:ext cx="5040560" cy="2592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pt-PT" sz="2400" dirty="0" smtClean="0"/>
              <a:t>Escolha de tema</a:t>
            </a:r>
            <a:endParaRPr lang="pt-PT" sz="3200" dirty="0" smtClean="0"/>
          </a:p>
          <a:p>
            <a:pPr lvl="1">
              <a:buFont typeface="Wingdings" pitchFamily="2" charset="2"/>
              <a:buChar char="Ø"/>
            </a:pPr>
            <a:r>
              <a:rPr lang="pt-PT" sz="2400" dirty="0" smtClean="0"/>
              <a:t>Documentos de apoio</a:t>
            </a:r>
            <a:endParaRPr lang="pt-PT" sz="3200" dirty="0" smtClean="0"/>
          </a:p>
          <a:p>
            <a:pPr lvl="1">
              <a:buFont typeface="Wingdings" pitchFamily="2" charset="2"/>
              <a:buChar char="Ø"/>
            </a:pPr>
            <a:r>
              <a:rPr lang="pt-PT" sz="2400" dirty="0" smtClean="0"/>
              <a:t>Ergonomia e </a:t>
            </a:r>
            <a:r>
              <a:rPr lang="pt-PT" sz="2400" i="1" dirty="0" smtClean="0"/>
              <a:t>layout</a:t>
            </a:r>
            <a:endParaRPr lang="pt-PT" sz="3200" dirty="0" smtClean="0"/>
          </a:p>
          <a:p>
            <a:pPr lvl="1">
              <a:buFont typeface="Wingdings" pitchFamily="2" charset="2"/>
              <a:buChar char="Ø"/>
            </a:pPr>
            <a:r>
              <a:rPr lang="pt-PT" sz="2400" dirty="0" smtClean="0"/>
              <a:t>Escolha da tecnologia a implementar</a:t>
            </a:r>
            <a:endParaRPr lang="pt-PT" sz="3200" dirty="0" smtClean="0"/>
          </a:p>
          <a:p>
            <a:pPr lvl="1">
              <a:buFont typeface="Wingdings" pitchFamily="2" charset="2"/>
              <a:buChar char="Ø"/>
            </a:pPr>
            <a:r>
              <a:rPr lang="pt-PT" sz="2400" dirty="0" smtClean="0"/>
              <a:t>Implementação de um protótipo</a:t>
            </a:r>
            <a:endParaRPr lang="pt-PT" sz="3200" dirty="0" smtClean="0"/>
          </a:p>
          <a:p>
            <a:pPr>
              <a:buFont typeface="Wingdings" pitchFamily="2" charset="2"/>
              <a:buChar char="Ø"/>
            </a:pPr>
            <a:endParaRPr lang="pt-PT" dirty="0"/>
          </a:p>
        </p:txBody>
      </p:sp>
      <p:pic>
        <p:nvPicPr>
          <p:cNvPr id="9220" name="Picture 4" descr="https://encrypted-tbn3.google.com/images?q=tbn:ANd9GcSi-iUdf6D-ApyCpj3GNEKDVuY9pUbq-Ntn9qv4UTpHxqNLM8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643758"/>
            <a:ext cx="3339455" cy="22222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71800" y="171450"/>
            <a:ext cx="5994248" cy="742950"/>
          </a:xfrm>
        </p:spPr>
        <p:txBody>
          <a:bodyPr>
            <a:normAutofit fontScale="90000"/>
          </a:bodyPr>
          <a:lstStyle/>
          <a:p>
            <a:pPr lvl="0"/>
            <a:r>
              <a:rPr lang="pt-PT" dirty="0" smtClean="0"/>
              <a:t>Avaliação em multimédia</a:t>
            </a:r>
            <a:endParaRPr lang="pt-PT" dirty="0"/>
          </a:p>
        </p:txBody>
      </p:sp>
      <p:pic>
        <p:nvPicPr>
          <p:cNvPr id="8194" name="Picture 2" descr="http://m2.mediavideoconverter.com/images/screenshot/multimedia-su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95686"/>
            <a:ext cx="3656020" cy="2718817"/>
          </a:xfrm>
          <a:prstGeom prst="rect">
            <a:avLst/>
          </a:prstGeom>
          <a:noFill/>
        </p:spPr>
      </p:pic>
      <p:pic>
        <p:nvPicPr>
          <p:cNvPr id="8196" name="Picture 4" descr="http://media2.picsearch.com/is?0wPAnRDu9P3-AtnO8bEBgiLYlbl1Iyw5ifxsPKbw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835696" y="1275606"/>
            <a:ext cx="2520280" cy="2560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1720" y="171450"/>
            <a:ext cx="6714328" cy="742950"/>
          </a:xfrm>
        </p:spPr>
        <p:txBody>
          <a:bodyPr>
            <a:normAutofit fontScale="90000"/>
          </a:bodyPr>
          <a:lstStyle/>
          <a:p>
            <a:pPr lvl="0"/>
            <a:r>
              <a:rPr lang="pt-PT" dirty="0" smtClean="0"/>
              <a:t>Projeto multimédia. Realização</a:t>
            </a:r>
            <a:endParaRPr lang="pt-PT" dirty="0"/>
          </a:p>
        </p:txBody>
      </p:sp>
      <p:sp>
        <p:nvSpPr>
          <p:cNvPr id="7170" name="AutoShape 2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72" name="AutoShape 4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74" name="AutoShape 6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76" name="AutoShape 8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78" name="AutoShape 10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80" name="AutoShape 12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182" name="AutoShape 14" descr="data:image/jpeg;base64,/9j/4AAQSkZJRgABAQAAAQABAAD/2wCEAAkGBhISERUUExQVFRQVFxkWGBgVFhcZGRUXGBYVFxkXHxcZHCYeHxolGRQXHy8gIycpLCwtGB4xNTAqNSYrLCkBCQoKDgwOGg8PGiwkHyQwLDQ1NDItLCwvKi8sLSwsKS8qLTApKTQwLC8sLCwqMCotLCwsLDYsLCwsLCwsLCwsLP/AABEIAOEA4QMBIgACEQEDEQH/xAAcAAEAAgMBAQEAAAAAAAAAAAAABQYDBAcBAgj/xABMEAACAQIDBQUDBwYMBAcAAAABAgMAEQQFIQYSMUFREyJhcYEHMpEUQlKhsbLRI2Jyc5LBFzM0U2OCk6LC0uHwJCVDsxUWNVSDlPH/xAAaAQEAAgMBAAAAAAAAAAAAAAAAAgQBAwUG/8QAMhEAAgIBAwEFBwUAAgMAAAAAAAECAxEEITESBRNBUWEUInGRsdHwMoGhweEj0hUWM//aAAwDAQACEQMRAD8A7jSlKAUpWhmOcxQ23z3jwRdXbyXp4mw8aw3glGLk8JG9eoXNdsMLh2YO5JQb0nZo8nYr9KTs1O4P0rVXs+2qIQtI/Yx8NxG/KN4Fxz8E/arl2B2keJjhvlMuHy6aVmkdVDTRh+I7T3ghPFtSPGtXfQ6ukvvszUKl3Yylz6fnjjg/RMGIV1V0YMrAMrKbhgRcEEcRaslcf2Q2pGEdzhIcVJkyAXlkBPYvwaSIHvvDzYW7uracD1vDYlZEV0YMjAMrKQQwOoII4itxzjLSlKAUpSgFKUoBSlKAUpSgFKUoBSlKAUpSgFKUoBSlKAUpSgFa2OzCOFd6Rgo4a8z0A4k+AqA2/wBqXwOHR1UflJFjMjAskAa/5RlBBIvpa441ynONpmGLWfDTYjHPCr/KmtvQrHxJQqAqEa6ILW5kg1iTaWxsqjGU0pvCOpZhtLI9xHeJPpMAZG8lOif1rnwFVTN8+jw6FtSzdSSznxY3J9a0J9o0eMSK10IuD4fjVKzDHtK5ZvQdB0rmW3s9x2f2XDlrb6nuZZnJM++5ueQ5KOgFaLm/GjNWNmqmsvc9HJxjHpXBJ5RnZHZYTGYmdMtud5Yjqt+CMwG/2N+Qva/DmLzsptQ+FaWbDYXEf+C6G73LRH500UZu5g4Fl1tqdNRXLnPXhUlku0O88OBx2LmTLte6ht03Y3f3uxv52v6jq6e5y92XJ4Dtfs6NL76r9L5Xl8PT6H6awmKSVFkjYOjgMrKbhgdQQRyrLXGNltsRhp5mwGHxEmTJbtGIJEL3s0kIPfMfNk1PFtOB7Dg8YkqLJGyujgMrKbhgeBBq2efM1KUoBSlKAUpSgFKUoBSlKAUpSgFKUoBSlKAUpSgFKUoCM2jysYjDSRMAyupBBF7iuEYRcfhphlccseHRi7JMy98x8So5Fxrrx8RX6Jrn3tK2OhxagElWvvby+8niPMaWoYbwcezRIcJMcNBiO3hsLtx7OU6FCwG7qRcW4cOVe/JJCLhHI6hT+Fdv2SyjDQQCKKJFUWJ7oJYj5xJ4t41ZcQ9lFVLdKpSzwej0fbtulp7qUerHG+Nvkz8wubcawu9dm2khilJEiK/6QF/RhqPQ1yvanYaZmBwt3QkAx6byE87/ADl8eI+utfsjT52Lv/sEZw/Q+ry8Pn/hV8ZnHJNT1/CprZb2dT4y0spMUJ+cw7zfog8fPhVq2Z9n2HwrIcSySYhvdjLAIp6nr9nS9S2164+JHsQYjzjWxRfo9R56+Fqw76aZqrOJP5v88jl2WT1E07n/ANY/H7kGmd4nDsmVfL1jwRk3PlIW8kSMD+R3gbKL6X5X4gaVZcr2igyjF/JsE82LwiIWxSKDJ8kYWBmWQaEHiyDQEaa6VzIxggg6g/XVg2X26xOXYdsJh4oSZpAIppN1RGzmx7Q8GAvoWOmt7jSt9N6m+l8ku0eypUR72vePj6f59D9FYHHRzRrJEweNwGVlNwwPMGtiuPYOWXZtIjiMSs8OIc9tCAFaN2NzLAvNBezCw5EWvaus4DHxzRrLE4eNwGVlNwwPOrJwjYpSlAKUpQClKUApSlAKUpQClKUApSlAKUpQClKUBr4/FiONnPLh5k2H1kVUpW3yWBuTxvzrd26zLskiH0nJ/ZU/5qqS7QrzqEk/BhqLWGWHLwwlG6L34jp41M4zNIAOzM8Ik4bpdb36WvxqqDPleHs0ezyEhiOIQDhfx/fVCzbFvgJ9cP2sE3dTdHfEnIX6Hpap9WVlmEtsFuzKN98g/HkfWsKYaR43+T7jMul2Om8OKj87z0rRwuMxMCoMZCfk7Ncdn3jGToEcDXd8PH0rzO1hwcfy3DTpGh+Ze6S/mqvX83l4VxtV2luq6HvLiWMxb8tnz+epYjRnefC8PE2UxGFxCGLEp2EyAklzYi2pYO3Ec7H66oubbeYhg+Fw0xaG+729iHZOBVSdQOV+PpWrn+d4vNpUURFU+ZHGCWP5zG17fUPrqV2e2G34Hld1jVN4W03iyi9rnuga+JqpGmFEeq/ltPpb6lGTfKe73++7Ojp4VzfXZLEf5lj0/P2IOOOwA6aV9tCGBBFweIq1FMM+E7KCB5JiFMkiIWKkG573+FarYTrxGh8CK3yhZGPXOLju+fTx+x7Ls3X0a1yqiuFx5r85N3YvE4KHG9pmZeVVQDDySEyJEUBsjJYk6WC8geWtxadkdrMRFNiMXhMHIMnLXdL95TfvzxJ05si3AHO/CkSwKylWFweIq5bFTZpPEuCSTs8MtlGIA/KrF/NLy3hw3+Qro6bUd57r5PM9t9j+xvvqv0P+H9vI7VgMfHNGksTB45FDKw4MDwNbFaOTZPFhYI4IRaOJd1QTfTz63JPrW7erh5s9pXl69oBSlKAV5eq7tXtlFgxu6GVhdVN7DxY8hXO8R7VMXvBl6jRQN07xsotYnXzqxXp5zXUuCvZqIQfS+Ts9K+IGJVSRYkAkdDbhX3VcsClKUApSlAKUpQClKUBSPapgy+HjcfMkF/JgV+0rXP8AD5MTxrtebZcs8LxNwcWrlUjtC5gkFpF4E/8AUUcGHj1FZWPEdTS2NjKoo4u7pvE3DdD4+FT2dbNSYnCMqqhfdujb/BhqpBGoII0qBwOH3mFdBymLdS1YY38Sk5RmeKjwcXYp8pxjXiImZUEUgvvFjpdF3T+cbr41Q8TshHDj1/8AEcTHNdWkcQmyRSEk7m6ouCTbQAX8KtntWy+aFhNE7LDIw7UJoQ2gDX41sZNk2FhVWiQEkAh21ax1uOQ9KU6CM65Qr91Py2e/ivX1NV+p7ppy3IrKYZo5ZmwkQihk3d1pgVsBzCe83rW3lWyCO9pGaXXfa+iA35INLnxvUri8TpxrDkufRJ2lyCbr9jc6vR0FWkrdsI5lssvdvGyyylXrJaiag3tvsXzK4olj3IlCADgotXFNucp7HFswBCSEnhoG5irJtTtSWwxWC+9vHfIvbd3e4GPTev8AVUHstkWKxMEpckbg7VB8ztgw3B0uVvcDwqtZpe+odjf3O3oddLR6mNkVx/K8UbGyOwkmJYPICE42PPz8K7DleURwIFQAWFq09lc5hxEKmIWsql1+gxuCh8QVP1dam6q1UxqWEb9f2jdrrOux7eC8F+eYqMzaV0IKtYHT141s5jmKQRtJIbKvxJJsABzJJtavMdEXjNhY6MOoI1t+6py3RQRCYLOJObX159BUzh80Vjbgfq8qpuDzeBpWiWRTIhJK8xf/APalN/Qgc+dVlOSNrii11EbU7QLgsM8za2sAOrHgK2cslPZ94WtzPMVVttXilgJxALJcdlGtw+9wB673O/ACrcXnDNEjkOdZ5LiX3pCzlixtxCg2Pxta/wCFWn2f7OkYzCzzL+TlLmIMLEsibwk3emunxqwbIeyiFG7eYmRSd5IyLact/r5DQ862dus4EOYYH+jdb+AlJTh+iDVyi+6xOuWOH9PQq30U1NWQzyv5fr6HQhXteCvaplsUpSgFKUoBSlKAUpSgFQm0mysOMSzizD3WHEHzFTdKA5j/AOXcwwrd1VxCjhvXB/aXX4g1J4favFqLfIGJ/Wm3/aq914aA55muX5jmETRPHHh4mGvFm8t5v3AVQ8Dm80AbDvbfhYob+B09OngRXecRi0S28QN47o46np56Vxz2q5fGmLjxCMN2buSW+aw4Mf6v3au6G1V3Lq4exT1tLuqaXKIbF5ozcWJrWwGHkkkFlYodGPAW6+lffy3DRHdQGeToPdHmeHw+NW3KdjnxIU4rFRojWth8M6liL27zfgG867Wr1tCg6+cnN0ehshNWH1BisLht1A5mlbhHAN8v4WHH1qazCbHyYe7hMBABoq7r4hyeCi3cS/hcjpVryPZ/C4Vd3DxKnUgEs3m7d4+pqkbf5k00qqjEJCeXBn4E+nD415nk7vxJz2a5L8ngk1J35L3JuTZQPtvVvqD2IgZcFFvX3mBY3/OYkfVavvarOPk8BIPfc7ieZ4n0FzUJyUU2yUIuTUUVrPsYcbmEOGT+Jiffe3BmXU+gtbzNXLNsxWCF5XIARSfW2gqmezTCb8k2II6RqfDifPgK0NvsdJjcfDl0VwoIeU62PAkeQXj5mtOnblHqfiWdQkpKEeEe7HbPtjTFiJwFERYxECzkMSQpPSxJ9RXRYMBGnuqPtP1194TCrGgRQAFFgBUPtTtDHh4XLvuhVu7Dio6D89uAHjVhRyyq5YW5p7U7SpGmhuN4oqjjLJ9EfmrzNYdncneUiXEHfKi2vW/uj80W+OnKq1sngJcZP8okXcJAESf+2g1sf025eOvKuowwqqhVFgBYDwqb93Y1RzLdn3aqTtRsE+Kx0OIEiiNdztFINz2ZJFraa3t+NXelITlB5iSnCM1iR4K9pSoExSlKAUpSgFKUoBSlKAUpSgFKUoCKzkEyYcA2HaNf0je32mtHMdnosSrR4gBowFFje4a+9e/EcBUpmiXaE9JR9asP31EZrjpAWUC13sOpGgHpa9ARcmSYbDhVjjVVZjooF+gJ9az5HFvYmPhaMMQAfd7oH179V3OMawk48LKvHUgkk/G3xqY9nGHcvLI/QAX5km5+4Kh4kvAte0GOMUDMujHuqehPP0rmCMgG5e5udPP/AFrqGexI2HkD6qV9b/Nt471qreA2Rgw4GInYkqAQvIHl+kSamRLdgodyNF+ioHwArlu32d/KMSIozdVIjHiW1Ygf3b1OvtG8eAllmbdlmmkVRe+4oIWw/RRfjVV9muXtisWZm/ioyWUEA7oB7guddSL/ABrRdW7I9KZvosVUuprJdsyzGPJ8subFwN1V+nM3LyB+oVg9mOClbD/KsSLTTEnnbdv71iTulra20IAqi7TZi+b5wmHiN4IXManlcayy+gFgfAV13FZnh8JhmdmCxQrbTluiwUdTwFutbIrGy4RK33Y5ly9xnebiBLCxlZW7NSdGKi9yeSi4ua5rIz5hMqFd5IyGCNoZ5be+39ENTvcNNOVQWO22nxWMaGVdJyFEcYDSwobBVBPzuDG1ta6/svs+cOl5HMkz233YC9gAAotyFvU61uT6UUWutm9lGWCCMKNWOrN9JuvgOQHIAVvUpUDaKUpQClKUApSlAKUry9Ae0pSgFKUoBSlKAUpWtmOYJBE8rmyopY9dOQHXlQEdn0hLworFd8tc+S/61A5RiYsQGdHimRXMdwzg3BI07uoJBsb20NYJc7XGPGL9mwJFiCSysBvFeTANuqeRuaw4vD/InkN4gzQlyVTcF1c24aXIJ1PCgIva5VjmBiuojVkXvXF21b3tDYgcemlWXK8amHwqu7k9xWZibkk8ha3M2AFc6z/EgwRG4WVyxNybXaxAt1Ja2lSzmSNYYZQ14Cp73/UNve6GzH04VWm+tZT2Rvj7rwdJ3wyd4cRex5H8RULtZmRDRbwBRAZCORYaKT4DjWljs/3IxZhvsVUX5M2tzVbxyyyM7GYgMh3w/f71xquoAFl4eNV6rknu8G+VTaylkz5NAZcK/bANHK5Co2uhJO8Oja3uKzY3Hx5VlMskIZJJz2MV23iSLguPIb1vIVtYH8ruKgtcKqjoW1J9FufSq7muKXH5iCovg8v/ACUfSSUcW8dR9Q61U7PnbbOdkm8Z49TbfGEEo43JH2Y7NDCxmWVrTyLqCf4qPQ7oHORtL9KgNvNrm7RgTeOGQrh4/pzWG9Kw+cEvYDhfTrUttPtCMLCXbSQ92NTxB+nboB9dqrvsx2MfMsV8pnB7CPXXnqbL5k3+JPMV24HNsk5Pcuvsd2EManG4kb00lym9qRe938zwHqeddUryNAAABYAWAHAAcq+qyRWxV81z+YYkRIVVQSCd25NkDc9OdVvH+1Hsp3hJmZ0NjuQo1/LW9SWM1zBvDf8AuRCueR4i2YYw8+0t/eP+lX9NTGzKl5fY03WOCTRb/wCFJv5vFf8A11/Gn8KD/wA1iv7BPxqEXG19fK6s+zV+X58ir7U/Mmf4T5P5rFf2Mf417/CbL/M4r+yi/GoQ4uvPldPZa/Ix7U/MnR7S5v5nE/2UX+an8JU/8xif7OH/ADVASY4AEk2A4k1Xsy2skVx2JKlSCDYEkjqDy8Pj0qveqKVmSLmkjdqpNQ4XL8F8WdR/85yrD2swkiv7qOse+/ot7euvPhrUpsfFO4OIlJHagFU5KpFx668a5LkeYzYzNITObjcZgo90Gx1rumTfyeH9Wn3BVeyUcYhwTi8m7SlKrkxSlKAUpSgFVnb0E4bcQb0jtuoOJNgWbTqFUnzqzVXcZOz4mQru/wDDRd3e4drLy/YUft0BRdncMBO04beLrEUJ0CLqpUC5sN5dfGqxt5nUk2JaKIlrKq8dBxJJ9TXQhlqsjhU3RvkgAWK79pAVHRhcMnNlJGtxVJx2x0sMksir2qkW7ly672pO7xsALVhmq+x11SlFZZXIsokSeN5Jt8LchbHiBoL34c/SrIc6KmzEs+6SL666ced7kDSobATKr7x726DoSOLA8fgaj8dmffM1vdBK2+ANvM6eVamlPEfAj2fbZKnvLHl7+n54krs3ji2JxMrsTcboub6ggHXgPSpNcwVzuAmxax9NSAfq9aquykBJux0Vd9h9J2J3VP228KsWAsZzewCAJ6nvMfVj9VUNQnK1wgss7lU41ad2WPC/rxZO4vMjHCyxN/xMx7CH8zeF5pvJE0v1NZ8iy+LDxaACGEc/nMNS7H6zUHgcIU7aaVwJDfdF+6kV7kA8t4/ZURtlnjOkeBguWmsz25JxA9eJ8POrlFDoioSWGufiUJ6iN3/JB5T4NRIJc7x5bXsVO6L6DdGpueQt3mPkK75scsC4cJh1IiQ7ociwlIAvIvVSdL+GmlVn2fbIpFhVUjdiK98nQzeHhFf1c6nSrJjNo1j7kSggaA8F05ADpW/qT44NKi/Hkn6Vzvar2nS4NEcQpJvE3G8VsBzvY1adk8/bGQCVkCE20BJ4qDxIHW1OpZwTcGlkgG1zGT+v/gFcnxeJtjcSesrfeNdWw+uYzeb/AHlrkGZC+Ln/AFr/AHjXZ0CzN/D7HN1zxXn1JqDE3FfTYrprWLAwaVtjC11elHkrNW0zUbEvy0rDLI3NmueAHE1uT2XTna+psFH0mPIfbyqv47H711S53tCeBfwA+anhz51zdb2hDTrpjvL85PQdjdk3dof81j6alzJ/19/kfGNx3jc+BuL9F6n874da0hhmHeOh5AcqlMFlRHefVvsr6xsFeY76VlnXN5Z09d2nW4rS6RdNS+cvV/b5m37O5C2ZR3N7I/2f61+gMm/k8X6tPuiuBezZf+ZJ+g/2Cu+5N/J4v1afdFX3+lDTPMDdpSlRLIpSlAKUpQHhNV/JZRJhZZhqJ3kkF+aX3F/uoPjUjn5b5PIF95l3F837o+2sE2GVIlgXRVQJpyUAAGgIWI3VW49oo08jz8bfWK0Mzd1mXszZrcxcHz5+oNSKcSCfcJ9QeB9CDWl77ljWzGxpy8ld2oyOKcb0se7Kf+pELXNuZ4HTmRVVzPZ0PGBcgggaAKSo0As3dv4g11RstWW1ybDkDx86rs+FBYrfnYW68BVrT1Vzi88lXUW2VyTXBzjHYdouEUiKDvXKtY2Fh3gLeNbuUzRshDMBfvMSa6UUbDAAHeuNV3mW3gCD+6o6R1c7xi3h9F+zdT4ElAaqVpaeyVsV1PfHgW9dZLXaeFEn0JY/P7KBlJnxjN2abuHVjZ5NEYroo6t1sPqqUyvB4eGUoobE4lz+UkKmwPGx5ADTu6nhXQcAqPGCE7MDQL3QAB03Ra1fezkPbY1gqL2MA3ma12eVhZdfAC/wriUdoWavUSrlW1jnfj4/Yt9zCiqPS/RFnh2ejKqJC0hAHvGw/ZWwrFi9lkb3Du+BFx9t6nKV18I1ZZSM49mEeK3RNK26t7CMbt79Sb1Z8lyWPCxCOPe3R9I3PCpChrHSk8mXJtYKFgv/AFKf+v8AeWuTY5P+Mn/Wv9411nCf+qzj9L/Aa5dj47Y7ED+mf7xrtdn/AK38PscrtJ4pJ3K8PpTG4tUJXeVWUBmLcEU8Db5xPID18ZzZvBpul5PcX+8eS/jUFtvnEeKZY41RnQ2Di1kH0FtxHU8NNPDZrr5Qrk4PGPF/nJw+x+zqrrVqNa8V5+fq/T08frVcfjzKdxAd297Hi5+m569BwFSOXZLud5tWP1Vu5blscQuSC3Mmtw4qMfOrwll0pPPJ3e1u2nqkqKF01R4Xn6v7cI1/k9aOZwaVJNmcQ51F5pmsZGlZqU3Lg4VfVngzezVf+Zr+rk+wV3jJ/wCTxfq0+6K4N7MZg2Zi381L90V3rKRaCIf0afdFd9fpR6XS/wDzNulKVgtClKUApSvDQFbkzhpsxGHUDs8Ou/Kx5uygooHQBr+vhW0+LEqCReDDTy4cOWoNV3LcZuY/MtA2oYG9iG7FRuDmdVUetbmT/k4Y1F9zdvqbkHiyk87Gsow+DBisZY2FrtxvxHUfG59a9RQAK0A4eYmtp5BvAXtUmQRM4CC9Yp8njjdGW9wtrEaX+mT11rZw2YIg0BY/m1C55jZSjbxEYbuj161mMpLhmJRi92iPzPNMMGKtJvEC7FRcKOp8PGsMZVwvZneV+BHAjrUPgsFKskQVI90syzMFLNIgF1UWO7ck8SfPhVt2fwKRoXIAEQIuDde0YljY893hfhxrTbZ0QlJvGEyShlo1s3xghi06WUDieXxJIHrVp2UyX5Nh1VtZHO/IertxHkBZfSqvs7gzi8YZm1jhIbzfXcHpq/qtdCqn2fpPZqcS3lJ5fnvwv2+uTdZZ3ksrhbIUpSrxAUpXhoCgQH/nEw63/wC3Ga5rtMojxuKcsAO1a1uevGrx7TsQMHL28MhWeQHeBsd1bBQRzubW58Ca5HGDM92YWvexPH0rZbbbTBSg8Z8fH9vuRjGm1uNm+PDwLXhkzPHwJHDEBCgtvAhd+54m/wDs1v4P2X48DVoU8S5J+z99a2Gz3FIgRJGVRyQW+yrDhWXFRWdpo5V4lW7rDqQzD6qhGyN6xJt48yFumi+Vt5eCNRfZlIP43Gxr+iPxasi7B4Bf4zHO3gpUfYDWymRRL7zKf02T/Oa34XhQWDR/1FLn6lP21Porj5EFpq1xEiRkmSJxaSTzd/8ADu1u4JMn3gEw0V+stvtbeNM0y+PFWCqysOMjIqAjpa5JPiag8dlEMTbnaGSWwO4ulgToS3BR9fQVUs1PQ8Rwy7To+8eIR3Ol5fla2PYphUuCLx6mxHgq1YcPHuqq/RAHwFq5PgVaAXSzjwdrr46ipHB+0ZVbdLtobWcXHx41r9r395F3/wAXfj3Y5Ol0qGy7aWKTRu4x6nQ+R/Gpm9WYzjNZiznyi47MUpSpERWpmuYLBDJK3BFLedhoPU6Vt1Xdug3yXe4ojo0g+lGGF/3H0oCvYfZp3iQq6jFgdpMzA2czt2zRkjUAd0KwvbdNfWKxiwxtvo0Lka3GjHzXunrpapvIwOyMnznvrxtqT6C9zbzFVva7Fg2jbiLcDpf8KyjDNLLgAhkLsb8AoJ+qpHJoN9i3Yu/i7BR9Zv8AVWj227EFHE1Y8gi0UeprJE38QkwQDfSEdI13m/abQedjVSzUom9xY82dixJPif3VYcdmIYuwPdB3V6Hd4n1P2VR9ocX3gut7XPmdazjpe5F++tj7w53yFF7E8Lm3wqez/FdjAmGQd5hcgcbHgvmTYVBbPsAQ7aBbufADWprYvCtjMW2Kk1VCCoP0rHcHoO95kVGeJ7MzBdK2Lps5lAw0Cx/O95z1c6t+A8AKlKWpWCaWBSlKGRXhr2vDQHLdqoPlbSMpUEmyMRcBRoND1H21T8PlmKg7pw6yL1XdIP8AvyqzYS6SSYd79pCxFvpJc7jjwK2B8QaloZwPeS/iCQfwPwrz07Z1yakslq7s+rVRWXj9ys5bk+Ndt4J2SdNDYeA1q0DK42sHU3H0uNbUOYyWAW6gelfMmeKW3Xli3uFmkjB+BN6pe0WLdQk/2/3+jdToo6dOKln4vP8AhkjymMcFX9kVl7G3C1ZOX+zVdxmdYx3ZcNh1ZVJXfkLd4jQ2VQdL9TXThCU+EYclHkmHNQucbOwzneYMsg+fGd1tOAPIjzrVfaTERH/isKyr9OElwPNGAa3letuSePFwMIpu6wtvxnVfTiD4G1T7txaUticLXH3oPciZ9mYLbrzyt4GUfdA1+FfGB2Yw8Tb1pJLcA6sVHjYKKzQZViY9BPFbr2JB+pwL1o5lhcapuJDKvRSIyPTga7Fek0Mn0u7+MfVGifaWvSez+ef7J84oH/f7qs+yW0BZhC5vcHcJ46C+78AbeVc6wBlL3dHUAa77Am/K1uPrU1szi9/GxIneKtdyOCAA6E9T086q3UwovUaZdS/b+iFc5W1OViwzrF6UtSrRXPawY7CiWN42F1dWUg9GBH76z0oCj5XjWiBw8ws8S6n5rKpChgfIjxqpYgtNOXPu7xAq+7cbLtiY1khJXERe4V0JU+8h5EHoapLXQEEFWXipGqnmCvEeB4eNZRFnzHJvS+C6VZ8vxlkOtiRYeFUPK8S5dtNCeNTmIzDcWw46CskD7zXMSirGhGgJJPHT/Wqs2/Pid0NvFrDxPXSvc8zSylgbk91fIcTWfYjFJAJMTLruKbeLGqkO8nbKbex07p016auqMffxlv57Z+HgZ87Vo2XCrq8trgcezBsB5u/1AV13ZzJxhsOkWlwLsRzc+8f3DwArmvszyyXF4o42UHdF2UsOJOiAdQBr4aV12t8Vhb/n4ighSlKkZFKUoBSlKAqe2exnym00LdniI/dYcx9EjmD0qmYfPjE/ZYxOwk4bx/i38m5eTfGuv1FZ1lmGnAjnCEvooYgM3gAeNaLaI2fE2wtcCr/Jw6EXIDAi6nkRxBqMy72d4Tfk7RR2ZVd3ugkEA73LnetrE+zibD3bA4lo149m9mj/AGW0HoRWqmLzdVv2GHmX6aM639QStaYV2VZwsk5SjPGWbuUbOrhGdYpGaE23Ubgh1uRfgDcaeHjVt2fkG4V+ib/G5/caoeHxuaz/AMXh4EF7bxZ3sQbHTQVdNk8jkw6MZpDJLIbsdLCwsAANAB0FTqhJT6nsYnJOOETOIwqOLOoYeNUrOvZbE7mXDu0EvVDu3+GhHmDV6pVlpPk0ptcHJ5dk83j0Dxyjq0Yv8UIrGuymbPxMaeUf+ZjXW7V7WruYeRs72fmcww3srnk/lGIcjmoNh+ylvrNXfZ/ZaDBraJQD1tUxStkYqPCIOTfIpSlSIilKUAqPzTIoMQLSoCRwYaMvkw1qQpQFQn2QdDeNYplHASXSQf8AyILH+sKqWfZFOrFuwlRdeYfU+K8q65Sgws5PzzjchmkZQFk3VFgNw38eFXPINjVmiWGSCVVBDOz3UED5oHQ/Gup0rEVhYMzfXLqwY4IFRQqgKqiwA0AA4ACslKVkwKUpQClKUApSlAKpO2GczMHhjwcrN7okNxbhZ1K3JFxqLjTjV2pU4SUXnGSFkHNYzg4Bnsc8YCSGcH5wuwVrn00JrWybEN8ofvFRa25cgcNRu8K7XmOyyYmbfn76LbdQM4Gmt2F7E+VqkpMqhYEGNLH80fbauh7csY6Tm+wyy/e2OTbM7RY5Zlb8vLhlutjcICOA3t08OldXynMDNGHMbx3+a/Hz8vwrzLcniw4IiXd3jc6k3OvU+Nb1VLrY2PKjgu0VSrWHLIpSlVyw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7184" name="Picture 16" descr="http://2.bp.blogspot.com/_cKuyuPKlkiU/TTAVPgqkBnI/AAAAAAAAAAQ/6ZWaHgDtuHw/s1600/multimed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9622"/>
            <a:ext cx="2160240" cy="2160240"/>
          </a:xfrm>
          <a:prstGeom prst="rect">
            <a:avLst/>
          </a:prstGeom>
          <a:noFill/>
        </p:spPr>
      </p:pic>
      <p:pic>
        <p:nvPicPr>
          <p:cNvPr id="7186" name="Picture 18" descr="http://www.synapseadaptive.com/inspiration/images/multime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347614"/>
            <a:ext cx="3794579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3728" y="171450"/>
            <a:ext cx="6642320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Metodologia das aulas teóricas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67544" y="1131590"/>
            <a:ext cx="8229600" cy="3600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pt-PT" dirty="0" smtClean="0"/>
          </a:p>
          <a:p>
            <a:r>
              <a:rPr lang="pt-PT" dirty="0" smtClean="0"/>
              <a:t>A UC estrutura-se em </a:t>
            </a:r>
            <a:r>
              <a:rPr lang="pt-PT" b="1" dirty="0" smtClean="0">
                <a:solidFill>
                  <a:srgbClr val="FF0000"/>
                </a:solidFill>
              </a:rPr>
              <a:t>28 aulas (14 + 14). As aulas teóricas estarão disponíveis no </a:t>
            </a:r>
            <a:r>
              <a:rPr lang="pt-PT" b="1" dirty="0" err="1" smtClean="0">
                <a:solidFill>
                  <a:srgbClr val="FF0000"/>
                </a:solidFill>
              </a:rPr>
              <a:t>Moodle</a:t>
            </a:r>
            <a:r>
              <a:rPr lang="pt-PT" dirty="0" smtClean="0"/>
              <a:t>, onde serão colocados os materiais de apoio.</a:t>
            </a:r>
          </a:p>
          <a:p>
            <a:endParaRPr lang="pt-PT" dirty="0" smtClean="0"/>
          </a:p>
          <a:p>
            <a:r>
              <a:rPr lang="pt-PT" dirty="0" smtClean="0"/>
              <a:t>A aula teórica será centrada </a:t>
            </a:r>
            <a:r>
              <a:rPr lang="pt-PT" b="1" dirty="0" smtClean="0">
                <a:solidFill>
                  <a:srgbClr val="FF0000"/>
                </a:solidFill>
              </a:rPr>
              <a:t>numa apresentação do tema pelo docente</a:t>
            </a:r>
            <a:r>
              <a:rPr lang="pt-PT" dirty="0" smtClean="0"/>
              <a:t>, seguida de atividades de aprendizagem desenvolvidas pelos alunos. 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Cada aula disporá de um </a:t>
            </a:r>
            <a:r>
              <a:rPr lang="pt-PT" b="1" dirty="0" smtClean="0">
                <a:solidFill>
                  <a:srgbClr val="FF0000"/>
                </a:solidFill>
              </a:rPr>
              <a:t>fórum para colocação de dúvidas específicas </a:t>
            </a:r>
            <a:r>
              <a:rPr lang="pt-PT" dirty="0" smtClean="0"/>
              <a:t>e continuação do debate de aula;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Ao longo do semestre </a:t>
            </a:r>
            <a:r>
              <a:rPr lang="pt-PT" b="1" dirty="0" smtClean="0">
                <a:solidFill>
                  <a:srgbClr val="FF0000"/>
                </a:solidFill>
              </a:rPr>
              <a:t>existirão quatro fóruns temáticos </a:t>
            </a:r>
            <a:r>
              <a:rPr lang="pt-PT" dirty="0" smtClean="0"/>
              <a:t>(um por cada mês – fevereiro, março, abril e maio), de participação obrigatória, sobre temas relacionados com o desenvolvimento da UC e tratados na aula. Cada aluno deverá participar de forma adequada, pelo menos com três entradas.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4008" y="171450"/>
            <a:ext cx="4122040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 avaliação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6758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pt-PT" sz="1800" dirty="0" smtClean="0"/>
          </a:p>
          <a:p>
            <a:r>
              <a:rPr lang="pt-PT" sz="2000" dirty="0" smtClean="0"/>
              <a:t>A avaliação será composta por três elementos:</a:t>
            </a:r>
          </a:p>
          <a:p>
            <a:pPr lvl="1">
              <a:buFont typeface="Wingdings" pitchFamily="2" charset="2"/>
              <a:buChar char="ü"/>
            </a:pPr>
            <a:r>
              <a:rPr lang="pt-PT" sz="2000" i="1" dirty="0" smtClean="0">
                <a:solidFill>
                  <a:srgbClr val="0070C0"/>
                </a:solidFill>
              </a:rPr>
              <a:t>um </a:t>
            </a:r>
            <a:r>
              <a:rPr lang="pt-PT" sz="2000" b="1" i="1" dirty="0" smtClean="0">
                <a:solidFill>
                  <a:srgbClr val="0070C0"/>
                </a:solidFill>
              </a:rPr>
              <a:t>teste final </a:t>
            </a:r>
            <a:r>
              <a:rPr lang="pt-PT" sz="2000" i="1" dirty="0" smtClean="0">
                <a:solidFill>
                  <a:srgbClr val="0070C0"/>
                </a:solidFill>
              </a:rPr>
              <a:t>que terá uma ponderação de  35%;  </a:t>
            </a:r>
          </a:p>
          <a:p>
            <a:pPr lvl="1">
              <a:buFont typeface="Wingdings" pitchFamily="2" charset="2"/>
              <a:buChar char="ü"/>
            </a:pPr>
            <a:r>
              <a:rPr lang="pt-PT" sz="2000" b="1" i="1" dirty="0" smtClean="0">
                <a:solidFill>
                  <a:srgbClr val="0070C0"/>
                </a:solidFill>
              </a:rPr>
              <a:t>participação  nas atividades </a:t>
            </a:r>
            <a:r>
              <a:rPr lang="pt-PT" sz="2000" i="1" dirty="0" smtClean="0">
                <a:solidFill>
                  <a:srgbClr val="0070C0"/>
                </a:solidFill>
              </a:rPr>
              <a:t>propostas nas aulas teóricas e nos fóruns do </a:t>
            </a:r>
            <a:r>
              <a:rPr lang="pt-PT" sz="2000" i="1" dirty="0" err="1" smtClean="0">
                <a:solidFill>
                  <a:srgbClr val="0070C0"/>
                </a:solidFill>
              </a:rPr>
              <a:t>Moodle</a:t>
            </a:r>
            <a:r>
              <a:rPr lang="pt-PT" sz="2000" i="1" dirty="0" smtClean="0">
                <a:solidFill>
                  <a:srgbClr val="0070C0"/>
                </a:solidFill>
              </a:rPr>
              <a:t> (aulas com ponderação de 15%;</a:t>
            </a:r>
          </a:p>
          <a:p>
            <a:pPr lvl="1">
              <a:buFont typeface="Wingdings" pitchFamily="2" charset="2"/>
              <a:buChar char="ü"/>
            </a:pPr>
            <a:r>
              <a:rPr lang="pt-PT" sz="2000" b="1" i="1" dirty="0" smtClean="0">
                <a:solidFill>
                  <a:srgbClr val="0070C0"/>
                </a:solidFill>
              </a:rPr>
              <a:t>trabalho  de  projeto de edição</a:t>
            </a:r>
            <a:r>
              <a:rPr lang="pt-PT" sz="2000" i="1" dirty="0" smtClean="0">
                <a:solidFill>
                  <a:srgbClr val="0070C0"/>
                </a:solidFill>
              </a:rPr>
              <a:t>  com  ponderação  de  50% (inclui a qualidade e quantidade de participação). </a:t>
            </a:r>
          </a:p>
          <a:p>
            <a:pPr lvl="1">
              <a:buNone/>
            </a:pPr>
            <a:endParaRPr lang="pt-PT" sz="1800" dirty="0" smtClean="0"/>
          </a:p>
          <a:p>
            <a:r>
              <a:rPr lang="pt-PT" sz="1800" dirty="0" smtClean="0"/>
              <a:t>A classificação do teste final inferior a 40% implica reprovação na unidade curricular</a:t>
            </a:r>
          </a:p>
          <a:p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encrypted-tbn1.google.com/images?q=tbn:ANd9GcTpe3uvFBOrZ9lwcAc0dD3LvKGsAhgvm93yixRgAT6CDhkO-uAYW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923678"/>
            <a:ext cx="5601921" cy="2807786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779662"/>
            <a:ext cx="2545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É este o nosso caminho …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4008" y="171450"/>
            <a:ext cx="4122040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Os docentes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9512" y="1635646"/>
            <a:ext cx="8229600" cy="2592288"/>
          </a:xfrm>
        </p:spPr>
        <p:txBody>
          <a:bodyPr>
            <a:normAutofit fontScale="92500" lnSpcReduction="10000"/>
          </a:bodyPr>
          <a:lstStyle/>
          <a:p>
            <a:r>
              <a:rPr lang="pt-PT" dirty="0" smtClean="0"/>
              <a:t>Professor Rogério Santos </a:t>
            </a:r>
          </a:p>
          <a:p>
            <a:r>
              <a:rPr lang="pt-PT" sz="1900" dirty="0" smtClean="0"/>
              <a:t>(3ª feira)</a:t>
            </a:r>
          </a:p>
          <a:p>
            <a:endParaRPr lang="pt-PT" dirty="0" smtClean="0"/>
          </a:p>
          <a:p>
            <a:endParaRPr lang="pt-PT" dirty="0" smtClean="0"/>
          </a:p>
          <a:p>
            <a:pPr algn="r"/>
            <a:r>
              <a:rPr lang="pt-PT" dirty="0" smtClean="0"/>
              <a:t>Professor José Lagarto</a:t>
            </a:r>
          </a:p>
          <a:p>
            <a:pPr algn="r"/>
            <a:r>
              <a:rPr lang="pt-PT" sz="1900" dirty="0" smtClean="0"/>
              <a:t>(6ª feira)  </a:t>
            </a:r>
            <a:endParaRPr lang="pt-PT" sz="1900" dirty="0"/>
          </a:p>
        </p:txBody>
      </p:sp>
      <p:pic>
        <p:nvPicPr>
          <p:cNvPr id="3075" name="Picture 3" descr="L:\WD SmartWare.swstor\JRL-PC\Volume.3b554244.debe.11df.af8b.806e6f6e6963\Users\JrL\Pictures\J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219822"/>
            <a:ext cx="1207393" cy="1207393"/>
          </a:xfrm>
          <a:prstGeom prst="rect">
            <a:avLst/>
          </a:prstGeom>
          <a:noFill/>
        </p:spPr>
      </p:pic>
      <p:pic>
        <p:nvPicPr>
          <p:cNvPr id="3076" name="Picture 4" descr="C:\Users\user\Downloads\Rogério Santos.jpg"/>
          <p:cNvPicPr>
            <a:picLocks noChangeAspect="1" noChangeArrowheads="1"/>
          </p:cNvPicPr>
          <p:nvPr/>
        </p:nvPicPr>
        <p:blipFill>
          <a:blip r:embed="rId3" cstate="print"/>
          <a:srcRect l="19666" t="8736" r="29578" b="27196"/>
          <a:stretch>
            <a:fillRect/>
          </a:stretch>
        </p:blipFill>
        <p:spPr bwMode="auto">
          <a:xfrm>
            <a:off x="5004048" y="1491630"/>
            <a:ext cx="1305963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4008" y="171450"/>
            <a:ext cx="4122040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Eu…</a:t>
            </a:r>
            <a:endParaRPr lang="pt-P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pt-PT" dirty="0" smtClean="0"/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Docente na Universidade Católica /FCH</a:t>
            </a:r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Coordenador do Mestrado de Informática Educacional  (em </a:t>
            </a:r>
            <a:r>
              <a:rPr lang="pt-PT" dirty="0" err="1" smtClean="0"/>
              <a:t>elearning</a:t>
            </a:r>
            <a:r>
              <a:rPr lang="pt-PT" dirty="0" smtClean="0"/>
              <a:t>)</a:t>
            </a:r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Coordenador da licenciatura em LGP para surdos(em </a:t>
            </a:r>
            <a:r>
              <a:rPr lang="pt-PT" dirty="0" err="1" smtClean="0"/>
              <a:t>elearning</a:t>
            </a:r>
            <a:r>
              <a:rPr lang="pt-PT" dirty="0" smtClean="0"/>
              <a:t>) </a:t>
            </a:r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Entusiasta dos modelos de ensino a distância e da comunicação mediatizada (da Telescola ao </a:t>
            </a:r>
            <a:r>
              <a:rPr lang="pt-PT" dirty="0" err="1" smtClean="0"/>
              <a:t>cyber</a:t>
            </a:r>
            <a:r>
              <a:rPr lang="pt-PT" dirty="0" smtClean="0"/>
              <a:t> espaço)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1680" y="0"/>
            <a:ext cx="6923112" cy="857250"/>
          </a:xfrm>
        </p:spPr>
        <p:txBody>
          <a:bodyPr>
            <a:normAutofit/>
          </a:bodyPr>
          <a:lstStyle/>
          <a:p>
            <a:r>
              <a:rPr lang="pt-PT" sz="3200" dirty="0" smtClean="0"/>
              <a:t>Os </a:t>
            </a:r>
            <a:r>
              <a:rPr lang="pt-PT" sz="3200" dirty="0" err="1" smtClean="0"/>
              <a:t>objectivos</a:t>
            </a:r>
            <a:r>
              <a:rPr lang="pt-PT" sz="3200" dirty="0" smtClean="0"/>
              <a:t> e as competências da UC</a:t>
            </a:r>
            <a:endParaRPr lang="pt-PT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619672" y="843558"/>
            <a:ext cx="6696744" cy="21602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PT" sz="1800" b="1" dirty="0" err="1" smtClean="0"/>
              <a:t>Objectivos</a:t>
            </a:r>
            <a:r>
              <a:rPr lang="pt-PT" sz="1800" b="1" dirty="0" smtClean="0"/>
              <a:t>: </a:t>
            </a:r>
          </a:p>
          <a:p>
            <a:pPr>
              <a:spcBef>
                <a:spcPts val="0"/>
              </a:spcBef>
              <a:buNone/>
            </a:pPr>
            <a:endParaRPr lang="pt-PT" sz="1200" b="1" dirty="0" smtClean="0"/>
          </a:p>
          <a:p>
            <a:pPr lvl="1">
              <a:lnSpc>
                <a:spcPts val="154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1600" b="1" dirty="0" smtClean="0"/>
              <a:t>familiarizar os alunos com as linguagens comunicacionais dos media e com as tecnologias de comunicação digital;</a:t>
            </a:r>
          </a:p>
          <a:p>
            <a:pPr lvl="1">
              <a:lnSpc>
                <a:spcPts val="154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PT" sz="1600" b="1" dirty="0" smtClean="0"/>
          </a:p>
          <a:p>
            <a:pPr lvl="1">
              <a:lnSpc>
                <a:spcPts val="154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1600" b="1" dirty="0" smtClean="0"/>
              <a:t>conhecer e utilizar ferramentas de captação, tratamento e edição de diferentes linguagens mediáticas;</a:t>
            </a:r>
          </a:p>
          <a:p>
            <a:pPr lvl="1">
              <a:lnSpc>
                <a:spcPts val="154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PT" sz="1600" b="1" dirty="0" smtClean="0"/>
          </a:p>
          <a:p>
            <a:pPr lvl="1">
              <a:lnSpc>
                <a:spcPts val="154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1600" b="1" dirty="0" smtClean="0"/>
              <a:t>Realizar documentos multimédia tendo em conta a sua função comunicacional.</a:t>
            </a:r>
          </a:p>
          <a:p>
            <a:pPr>
              <a:lnSpc>
                <a:spcPts val="1540"/>
              </a:lnSpc>
              <a:spcBef>
                <a:spcPts val="0"/>
              </a:spcBef>
              <a:buNone/>
            </a:pPr>
            <a:r>
              <a:rPr lang="pt-PT" sz="1200" b="1" dirty="0" smtClean="0"/>
              <a:t> </a:t>
            </a:r>
          </a:p>
          <a:p>
            <a:pPr>
              <a:spcBef>
                <a:spcPts val="0"/>
              </a:spcBef>
            </a:pPr>
            <a:endParaRPr lang="pt-PT" sz="1200" b="1" dirty="0"/>
          </a:p>
        </p:txBody>
      </p:sp>
      <p:pic>
        <p:nvPicPr>
          <p:cNvPr id="15362" name="Picture 2" descr="View deta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987811">
            <a:off x="265012" y="1108570"/>
            <a:ext cx="1540768" cy="154076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9512" y="3075806"/>
            <a:ext cx="6768752" cy="175432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pt-PT" b="1" dirty="0" smtClean="0"/>
              <a:t>Competências</a:t>
            </a:r>
            <a:r>
              <a:rPr lang="pt-PT" dirty="0" smtClean="0"/>
              <a:t>: 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No final da  UC  os  alunos  deverão  ser  capazes  de  conceber  e  criar  produtos de comunicação  utilizando  diferentes canais e softwares como  método  de  entrega.  </a:t>
            </a:r>
          </a:p>
          <a:p>
            <a:endParaRPr lang="pt-PT" dirty="0"/>
          </a:p>
        </p:txBody>
      </p:sp>
      <p:pic>
        <p:nvPicPr>
          <p:cNvPr id="15364" name="Picture 4" descr="Life skills and career choices of people on a winding pat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715766"/>
            <a:ext cx="2267744" cy="219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Os conteúdos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899592" y="1347614"/>
            <a:ext cx="6696744" cy="352839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000" dirty="0" smtClean="0"/>
              <a:t>Conceitos Introdutórios</a:t>
            </a:r>
            <a:endParaRPr lang="pt-PT" sz="2000" dirty="0" smtClean="0"/>
          </a:p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Características dos discursos dos media</a:t>
            </a:r>
          </a:p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Conceito de multimédia e de interatividade</a:t>
            </a:r>
          </a:p>
          <a:p>
            <a:pPr marL="624078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A integração dos discursos dos média</a:t>
            </a:r>
          </a:p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Desenvolvimento de projetos multimédia</a:t>
            </a:r>
          </a:p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Avaliação de um produto multimédia</a:t>
            </a:r>
          </a:p>
          <a:p>
            <a:pPr marL="624078" lvl="0" indent="-514350">
              <a:lnSpc>
                <a:spcPct val="16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PT" sz="2000" dirty="0" smtClean="0"/>
              <a:t>Projeto multimédia. Realização</a:t>
            </a:r>
          </a:p>
          <a:p>
            <a:endParaRPr lang="pt-PT" sz="1800" dirty="0"/>
          </a:p>
        </p:txBody>
      </p:sp>
      <p:pic>
        <p:nvPicPr>
          <p:cNvPr id="14340" name="Picture 4" descr="https://encrypted-tbn0.google.com/images?q=tbn:ANd9GcSXpBavE8rjq58tssSmy1brwvkU_CVxWE7pSyFR7L46L54CfqJ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95486"/>
            <a:ext cx="2520280" cy="2531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707904" y="171450"/>
            <a:ext cx="5058144" cy="742950"/>
          </a:xfrm>
        </p:spPr>
        <p:txBody>
          <a:bodyPr>
            <a:normAutofit fontScale="90000"/>
          </a:bodyPr>
          <a:lstStyle/>
          <a:p>
            <a:pPr lvl="0"/>
            <a:r>
              <a:rPr lang="pt-BR" dirty="0" smtClean="0"/>
              <a:t>Conceitos Introdutórios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67544" y="1419622"/>
            <a:ext cx="8229600" cy="30858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 smtClean="0"/>
              <a:t>Conceito de comunicação</a:t>
            </a:r>
          </a:p>
          <a:p>
            <a:endParaRPr lang="pt-PT" dirty="0" smtClean="0"/>
          </a:p>
          <a:p>
            <a:r>
              <a:rPr lang="pt-PT" dirty="0" smtClean="0"/>
              <a:t>Modelos comunicacionais</a:t>
            </a:r>
            <a:br>
              <a:rPr lang="pt-PT" dirty="0" smtClean="0"/>
            </a:br>
            <a:endParaRPr lang="pt-PT" dirty="0" smtClean="0"/>
          </a:p>
          <a:p>
            <a:r>
              <a:rPr lang="pt-PT" dirty="0" smtClean="0"/>
              <a:t>Comunicação de massas</a:t>
            </a:r>
            <a:endParaRPr lang="pt-PT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9883" y="915566"/>
            <a:ext cx="167460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 rot="19292321">
            <a:off x="3495005" y="2430028"/>
            <a:ext cx="412611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Jakobson</a:t>
            </a:r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</a:t>
            </a:r>
            <a:r>
              <a:rPr lang="en-US" sz="2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aswell</a:t>
            </a:r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…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2" name="Picture 6" descr="mass communication cartoons, mass communication cartoon, mass communication picture, mass communication pictures, mass communication image, mass communication images, mass communication illustration, mass communication illustrations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1" y="2621316"/>
            <a:ext cx="2592288" cy="2294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Rolled up newspaper held together with a rubber b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843558"/>
            <a:ext cx="2044824" cy="2044824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99792" y="171450"/>
            <a:ext cx="6066256" cy="742950"/>
          </a:xfrm>
        </p:spPr>
        <p:txBody>
          <a:bodyPr>
            <a:normAutofit/>
          </a:bodyPr>
          <a:lstStyle/>
          <a:p>
            <a:pPr lvl="0"/>
            <a:r>
              <a:rPr lang="pt-PT" sz="2800" b="1" dirty="0" smtClean="0"/>
              <a:t>Características dos discursos dos media</a:t>
            </a:r>
            <a:endParaRPr lang="pt-PT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393990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err="1" smtClean="0"/>
              <a:t>video</a:t>
            </a:r>
            <a:endParaRPr lang="pt-PT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156363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 smtClean="0"/>
              <a:t>audio</a:t>
            </a:r>
            <a:endParaRPr lang="pt-PT" dirty="0"/>
          </a:p>
        </p:txBody>
      </p:sp>
      <p:sp>
        <p:nvSpPr>
          <p:cNvPr id="6" name="TextBox 5"/>
          <p:cNvSpPr txBox="1"/>
          <p:nvPr/>
        </p:nvSpPr>
        <p:spPr>
          <a:xfrm>
            <a:off x="3635896" y="987574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err="1" smtClean="0"/>
              <a:t>scripto</a:t>
            </a:r>
            <a:endParaRPr lang="pt-PT" dirty="0"/>
          </a:p>
        </p:txBody>
      </p:sp>
      <p:sp>
        <p:nvSpPr>
          <p:cNvPr id="7" name="TextBox 6"/>
          <p:cNvSpPr txBox="1"/>
          <p:nvPr/>
        </p:nvSpPr>
        <p:spPr>
          <a:xfrm>
            <a:off x="7164288" y="3939902"/>
            <a:ext cx="1447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err="1" smtClean="0"/>
              <a:t>multimedia</a:t>
            </a:r>
            <a:endParaRPr lang="pt-PT" dirty="0"/>
          </a:p>
        </p:txBody>
      </p:sp>
      <p:pic>
        <p:nvPicPr>
          <p:cNvPr id="12290" name="Picture 2" descr="audio equipment,dancing,dj,electronic music,girls,headphones,mixing,music,parties,soundboards,teens,turntables,wom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39702"/>
            <a:ext cx="1943497" cy="1943497"/>
          </a:xfrm>
          <a:prstGeom prst="rect">
            <a:avLst/>
          </a:prstGeom>
          <a:noFill/>
        </p:spPr>
      </p:pic>
      <p:pic>
        <p:nvPicPr>
          <p:cNvPr id="12294" name="Picture 6" descr="Man with video camer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528342"/>
            <a:ext cx="2448272" cy="2448272"/>
          </a:xfrm>
          <a:prstGeom prst="rect">
            <a:avLst/>
          </a:prstGeom>
          <a:noFill/>
        </p:spPr>
      </p:pic>
      <p:pic>
        <p:nvPicPr>
          <p:cNvPr id="12296" name="Picture 8" descr="View detail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1059582"/>
            <a:ext cx="2952328" cy="2836912"/>
          </a:xfrm>
          <a:prstGeom prst="rect">
            <a:avLst/>
          </a:prstGeom>
          <a:noFill/>
        </p:spPr>
      </p:pic>
      <p:pic>
        <p:nvPicPr>
          <p:cNvPr id="12" name="Picture 14" descr="Panel of the Falling cow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9792" y="1491630"/>
            <a:ext cx="2641848" cy="1004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en01042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8458" y="2280597"/>
            <a:ext cx="1401213" cy="141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43808" y="171450"/>
            <a:ext cx="5922240" cy="742950"/>
          </a:xfrm>
        </p:spPr>
        <p:txBody>
          <a:bodyPr>
            <a:noAutofit/>
          </a:bodyPr>
          <a:lstStyle/>
          <a:p>
            <a:pPr lvl="0"/>
            <a:r>
              <a:rPr lang="pt-PT" sz="2800" b="1" dirty="0" smtClean="0"/>
              <a:t>Conceito de multimédia e de interatividade</a:t>
            </a:r>
            <a:endParaRPr lang="pt-PT" sz="2800" b="1" dirty="0"/>
          </a:p>
        </p:txBody>
      </p:sp>
      <p:pic>
        <p:nvPicPr>
          <p:cNvPr id="11266" name="Picture 2" descr="Computer dating showing internet love symbol.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283718"/>
            <a:ext cx="2859782" cy="2859782"/>
          </a:xfrm>
          <a:prstGeom prst="rect">
            <a:avLst/>
          </a:prstGeom>
          <a:noFill/>
        </p:spPr>
      </p:pic>
      <p:pic>
        <p:nvPicPr>
          <p:cNvPr id="11270" name="Picture 6" descr="View details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131590"/>
            <a:ext cx="2376264" cy="2376264"/>
          </a:xfrm>
          <a:prstGeom prst="rect">
            <a:avLst/>
          </a:prstGeom>
          <a:noFill/>
        </p:spPr>
      </p:pic>
      <p:pic>
        <p:nvPicPr>
          <p:cNvPr id="11268" name="Picture 4" descr="View detai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1203598"/>
            <a:ext cx="1756792" cy="1756792"/>
          </a:xfrm>
          <a:prstGeom prst="rect">
            <a:avLst/>
          </a:prstGeom>
          <a:noFill/>
        </p:spPr>
      </p:pic>
      <p:pic>
        <p:nvPicPr>
          <p:cNvPr id="11272" name="Picture 8" descr="animations,cameras,entertainment,multimedia,Photographs,photography,pictures,sounds,speaker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915566"/>
            <a:ext cx="4104456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3728" y="171450"/>
            <a:ext cx="6642320" cy="742950"/>
          </a:xfrm>
        </p:spPr>
        <p:txBody>
          <a:bodyPr>
            <a:normAutofit/>
          </a:bodyPr>
          <a:lstStyle/>
          <a:p>
            <a:r>
              <a:rPr lang="pt-PT" sz="3200" b="1" dirty="0" smtClean="0"/>
              <a:t>A integração dos discursos dos média</a:t>
            </a:r>
            <a:endParaRPr lang="pt-PT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9512" y="1851670"/>
            <a:ext cx="5472608" cy="2592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r>
              <a:rPr lang="pt-PT" sz="2400" dirty="0" smtClean="0"/>
              <a:t>Tratamento do texto</a:t>
            </a:r>
            <a:endParaRPr lang="pt-PT" sz="3200" dirty="0" smtClean="0"/>
          </a:p>
          <a:p>
            <a:pPr lvl="1"/>
            <a:r>
              <a:rPr lang="pt-PT" sz="2400" dirty="0" smtClean="0"/>
              <a:t>Manipulação da imagem estática</a:t>
            </a:r>
            <a:endParaRPr lang="pt-PT" sz="3200" dirty="0" smtClean="0"/>
          </a:p>
          <a:p>
            <a:pPr lvl="1"/>
            <a:r>
              <a:rPr lang="pt-PT" sz="2400" dirty="0" smtClean="0"/>
              <a:t>Digitalização e tratamento de som</a:t>
            </a:r>
            <a:endParaRPr lang="pt-PT" sz="3200" dirty="0" smtClean="0"/>
          </a:p>
          <a:p>
            <a:pPr lvl="1"/>
            <a:r>
              <a:rPr lang="pt-PT" sz="2400" dirty="0" smtClean="0"/>
              <a:t>Construção de documentos em imagem animada</a:t>
            </a:r>
            <a:endParaRPr lang="pt-PT" sz="3200" dirty="0" smtClean="0"/>
          </a:p>
          <a:p>
            <a:endParaRPr lang="pt-PT" dirty="0"/>
          </a:p>
        </p:txBody>
      </p:sp>
      <p:pic>
        <p:nvPicPr>
          <p:cNvPr id="10242" name="Picture 2" descr="http://www.freewebs.com/communication-at-work/types%20of%20communi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915566"/>
            <a:ext cx="3416380" cy="23042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209</TotalTime>
  <Words>473</Words>
  <Application>Microsoft Office PowerPoint</Application>
  <PresentationFormat>Apresentação no Ecrã (16:9)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16" baseType="lpstr">
      <vt:lpstr>Median</vt:lpstr>
      <vt:lpstr>Edição multimédia</vt:lpstr>
      <vt:lpstr>Os docentes</vt:lpstr>
      <vt:lpstr>Eu…</vt:lpstr>
      <vt:lpstr>Os objectivos e as competências da UC</vt:lpstr>
      <vt:lpstr>Os conteúdos</vt:lpstr>
      <vt:lpstr>Conceitos Introdutórios</vt:lpstr>
      <vt:lpstr>Características dos discursos dos media</vt:lpstr>
      <vt:lpstr>Conceito de multimédia e de interatividade</vt:lpstr>
      <vt:lpstr>A integração dos discursos dos média</vt:lpstr>
      <vt:lpstr>Desenvolvimento de projetos multimédia</vt:lpstr>
      <vt:lpstr>Avaliação em multimédia</vt:lpstr>
      <vt:lpstr>Projeto multimédia. Realização</vt:lpstr>
      <vt:lpstr>Metodologia das aulas teóricas</vt:lpstr>
      <vt:lpstr>A avaliação</vt:lpstr>
      <vt:lpstr>Diapositivo 15</vt:lpstr>
    </vt:vector>
  </TitlesOfParts>
  <Company>Universidade Católica Portuguesa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Edição multimédia</dc:title>
  <dc:creator>user</dc:creator>
  <cp:lastModifiedBy>Utilizador</cp:lastModifiedBy>
  <cp:revision>30</cp:revision>
  <dcterms:created xsi:type="dcterms:W3CDTF">2012-09-05T11:02:31Z</dcterms:created>
  <dcterms:modified xsi:type="dcterms:W3CDTF">2013-05-27T16:30:46Z</dcterms:modified>
</cp:coreProperties>
</file>